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64" r:id="rId2"/>
    <p:sldId id="267" r:id="rId3"/>
    <p:sldId id="268" r:id="rId4"/>
    <p:sldId id="269" r:id="rId5"/>
    <p:sldId id="270" r:id="rId6"/>
    <p:sldId id="271" r:id="rId7"/>
    <p:sldId id="273" r:id="rId8"/>
    <p:sldId id="274" r:id="rId9"/>
  </p:sldIdLst>
  <p:sldSz cx="9144000" cy="6858000" type="screen4x3"/>
  <p:notesSz cx="6858000" cy="9144000"/>
  <p:embeddedFontLst>
    <p:embeddedFont>
      <p:font typeface="Twinkl" charset="0"/>
      <p:regular r:id="rId12"/>
      <p:bold r:id="rId13"/>
    </p:embeddedFont>
    <p:embeddedFont>
      <p:font typeface="Sassoon Infant Rg" charset="0"/>
      <p:regular r:id="rId14"/>
      <p:bold r:id="rId15"/>
    </p:embeddedFont>
    <p:embeddedFont>
      <p:font typeface="Londrina Solid" charset="0"/>
      <p:regular r:id="rId16"/>
    </p:embeddedFont>
    <p:embeddedFont>
      <p:font typeface="Calibri" pitchFamily="34" charset="0"/>
      <p:regular r:id="rId17"/>
      <p:bold r:id="rId18"/>
      <p:italic r:id="rId19"/>
      <p:boldItalic r:id="rId20"/>
    </p:embeddedFont>
    <p:embeddedFont>
      <p:font typeface="Sassoon Infant Md" charset="0"/>
      <p:regular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FE15C"/>
    <a:srgbClr val="D6794D"/>
    <a:srgbClr val="1C1C1C"/>
    <a:srgbClr val="A7A7A7"/>
    <a:srgbClr val="1D191D"/>
    <a:srgbClr val="A9DA74"/>
    <a:srgbClr val="FDFDFD"/>
    <a:srgbClr val="A21770"/>
    <a:srgbClr val="FEFBDA"/>
    <a:srgbClr val="FFFFE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987" autoAdjust="0"/>
    <p:restoredTop sz="94660"/>
  </p:normalViewPr>
  <p:slideViewPr>
    <p:cSldViewPr snapToGrid="0" showGuides="1">
      <p:cViewPr>
        <p:scale>
          <a:sx n="100" d="100"/>
          <a:sy n="100" d="100"/>
        </p:scale>
        <p:origin x="-1062" y="30"/>
      </p:cViewPr>
      <p:guideLst>
        <p:guide orient="horz" pos="2160"/>
        <p:guide orient="horz" pos="3997"/>
        <p:guide orient="horz" pos="323"/>
        <p:guide orient="horz" pos="459"/>
        <p:guide orient="horz" pos="3838"/>
        <p:guide pos="2880"/>
        <p:guide pos="317"/>
        <p:guide pos="5443"/>
        <p:guide pos="476"/>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A3C7C2C3-9C8E-4D9B-B21A-29D0D77AA65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C8AD2D0E-4967-4039-8BFA-F29BC983575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A34B9CE-EF80-497E-ADF1-26E3E07926B6}" type="datetimeFigureOut">
              <a:rPr lang="en-GB"/>
              <a:pPr>
                <a:defRPr/>
              </a:pPr>
              <a:t>08/02/2021</a:t>
            </a:fld>
            <a:endParaRPr lang="en-GB"/>
          </a:p>
        </p:txBody>
      </p:sp>
      <p:sp>
        <p:nvSpPr>
          <p:cNvPr id="4" name="Footer Placeholder 3">
            <a:extLst>
              <a:ext uri="{FF2B5EF4-FFF2-40B4-BE49-F238E27FC236}">
                <a16:creationId xmlns:a16="http://schemas.microsoft.com/office/drawing/2014/main" xmlns="" id="{02165372-BEF1-46C9-B551-0B92B84977B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1597C8AB-C5B9-4CAB-9BB5-469641DB3A7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14C6698-6B4F-4730-89D9-8F49298653D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2CAC7D6B-A1C5-417D-83DF-FAFE0DD6117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atin typeface="Twinkl" pitchFamily="2" charset="0"/>
              </a:defRPr>
            </a:lvl1pPr>
          </a:lstStyle>
          <a:p>
            <a:pPr>
              <a:defRPr/>
            </a:pPr>
            <a:endParaRPr lang="en-GB" dirty="0"/>
          </a:p>
        </p:txBody>
      </p:sp>
      <p:sp>
        <p:nvSpPr>
          <p:cNvPr id="3" name="Date Placeholder 2">
            <a:extLst>
              <a:ext uri="{FF2B5EF4-FFF2-40B4-BE49-F238E27FC236}">
                <a16:creationId xmlns:a16="http://schemas.microsoft.com/office/drawing/2014/main" xmlns="" id="{C6E5BCC9-6735-4157-B48A-3C39FEC602A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atin typeface="Twinkl" pitchFamily="2" charset="0"/>
              </a:defRPr>
            </a:lvl1pPr>
          </a:lstStyle>
          <a:p>
            <a:pPr>
              <a:defRPr/>
            </a:pPr>
            <a:fld id="{EA149A71-039B-4E81-9690-F223A70BA653}" type="datetimeFigureOut">
              <a:rPr lang="en-GB" smtClean="0"/>
              <a:pPr>
                <a:defRPr/>
              </a:pPr>
              <a:t>08/02/2021</a:t>
            </a:fld>
            <a:endParaRPr lang="en-GB" dirty="0"/>
          </a:p>
        </p:txBody>
      </p:sp>
      <p:sp>
        <p:nvSpPr>
          <p:cNvPr id="4" name="Slide Image Placeholder 3">
            <a:extLst>
              <a:ext uri="{FF2B5EF4-FFF2-40B4-BE49-F238E27FC236}">
                <a16:creationId xmlns:a16="http://schemas.microsoft.com/office/drawing/2014/main" xmlns="" id="{2C4F45FD-57B0-48B3-9639-57270ACA609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xmlns="" id="{7327DE0C-750E-4A95-B0DC-4C755D4C269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xmlns="" id="{5EFD4D34-ACA6-4CDC-9627-6CC88F83A12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smtClean="0">
                <a:latin typeface="Twinkl" pitchFamily="2" charset="0"/>
              </a:defRPr>
            </a:lvl1pPr>
          </a:lstStyle>
          <a:p>
            <a:pPr>
              <a:defRPr/>
            </a:pPr>
            <a:endParaRPr lang="en-GB" dirty="0"/>
          </a:p>
        </p:txBody>
      </p:sp>
      <p:sp>
        <p:nvSpPr>
          <p:cNvPr id="7" name="Slide Number Placeholder 6">
            <a:extLst>
              <a:ext uri="{FF2B5EF4-FFF2-40B4-BE49-F238E27FC236}">
                <a16:creationId xmlns:a16="http://schemas.microsoft.com/office/drawing/2014/main" xmlns="" id="{EC093627-3AF3-4805-9FE9-3DB8ABEC89CB}"/>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smtClean="0">
                <a:latin typeface="Twinkl" pitchFamily="2" charset="0"/>
              </a:defRPr>
            </a:lvl1pPr>
          </a:lstStyle>
          <a:p>
            <a:pPr>
              <a:defRPr/>
            </a:pPr>
            <a:fld id="{F086EAD9-0DFB-4982-BB10-862C28CF642C}" type="slidenum">
              <a:rPr lang="en-GB" smtClean="0"/>
              <a:pPr>
                <a:defRPr/>
              </a:pPr>
              <a:t>‹#›</a:t>
            </a:fld>
            <a:endParaRPr lang="en-GB"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xmlns="" id="{0FBDCB46-912D-48BE-985A-6E689D3825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Notes Placeholder 2">
            <a:extLst>
              <a:ext uri="{FF2B5EF4-FFF2-40B4-BE49-F238E27FC236}">
                <a16:creationId xmlns:a16="http://schemas.microsoft.com/office/drawing/2014/main" xmlns="" id="{1C88338C-6F17-4EC7-9749-C9AE4F30952F}"/>
              </a:ext>
            </a:extLst>
          </p:cNvPr>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a:t>Teacher Note - Please check your volume is set to the appropriate level for this video. Please do not let the next video automatically play at the end of the clip. Please check the content in this link, including any comments, is suitable for your educational environment before showing. Twinkl accepts no responsibility for the content of third party websites.</a:t>
            </a:r>
          </a:p>
        </p:txBody>
      </p:sp>
      <p:sp>
        <p:nvSpPr>
          <p:cNvPr id="13316" name="Slide Number Placeholder 3">
            <a:extLst>
              <a:ext uri="{FF2B5EF4-FFF2-40B4-BE49-F238E27FC236}">
                <a16:creationId xmlns:a16="http://schemas.microsoft.com/office/drawing/2014/main" xmlns="" id="{D12A5592-5D4E-4F71-9C56-491DD1F345CA}"/>
              </a:ext>
            </a:extLst>
          </p:cNvPr>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26E0707-2314-4643-BE95-669D06298CA6}" type="slidenum">
              <a:rPr lang="en-GB" altLang="en-US">
                <a:latin typeface="Twinkl" pitchFamily="2" charset="0"/>
              </a:rPr>
              <a:pPr/>
              <a:t>2</a:t>
            </a:fld>
            <a:endParaRPr lang="en-GB" altLang="en-US" dirty="0">
              <a:latin typeface="Twinkl" pitchFamily="2"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C07D6AC1-8E89-4B91-BA8E-D204BE65799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xmlns="" id="{E8668B28-28D7-4836-BEBD-5985A3C11636}"/>
              </a:ext>
            </a:extLst>
          </p:cNvPr>
          <p:cNvPicPr>
            <a:picLocks noChangeAspect="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Twinkl" pitchFamily="2"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Twinkl" pitchFamily="2" charset="0"/>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xmlns="" val="39580736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xmlns="" id="{F24F0ED6-02A2-4684-A9A0-DC345BFEDA42}"/>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latin typeface="Twinkl" pitchFamily="2" charset="0"/>
              </a:rPr>
              <a:t> </a:t>
            </a:r>
          </a:p>
        </p:txBody>
      </p:sp>
      <p:pic>
        <p:nvPicPr>
          <p:cNvPr id="5" name="Picture 14">
            <a:extLst>
              <a:ext uri="{FF2B5EF4-FFF2-40B4-BE49-F238E27FC236}">
                <a16:creationId xmlns:a16="http://schemas.microsoft.com/office/drawing/2014/main" xmlns="" id="{7789401A-334B-417A-A132-9CAAA9161219}"/>
              </a:ext>
            </a:extLst>
          </p:cNvPr>
          <p:cNvPicPr>
            <a:picLocks noChangeAspect="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1746666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xmlns="" id="{5E8A3488-D412-40DD-89DF-A876F86872C1}"/>
              </a:ext>
            </a:extLst>
          </p:cNvPr>
          <p:cNvPicPr>
            <a:picLocks noChangeAspect="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Twinkl" pitchFamily="2"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Twinkl" pitchFamily="2" charset="0"/>
                <a:ea typeface="Twinkl" pitchFamily="2" charset="0"/>
              </a:defRPr>
            </a:lvl1pPr>
            <a:lvl2pPr>
              <a:defRPr sz="1600">
                <a:latin typeface="Twinkl" pitchFamily="2" charset="0"/>
                <a:ea typeface="Twinkl" pitchFamily="2" charset="0"/>
              </a:defRPr>
            </a:lvl2pPr>
            <a:lvl3pPr>
              <a:defRPr sz="1400">
                <a:latin typeface="Twinkl" pitchFamily="2" charset="0"/>
                <a:ea typeface="Twinkl" pitchFamily="2" charset="0"/>
              </a:defRPr>
            </a:lvl3pPr>
            <a:lvl4pPr>
              <a:defRPr sz="1400">
                <a:latin typeface="Twinkl" pitchFamily="2" charset="0"/>
                <a:ea typeface="Twinkl" pitchFamily="2" charset="0"/>
              </a:defRPr>
            </a:lvl4pPr>
            <a:lvl5pPr>
              <a:defRPr sz="1400">
                <a:latin typeface="Twinkl" pitchFamily="2" charset="0"/>
                <a:ea typeface="Twinkl"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xmlns="" val="1681122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winkl" pitchFamily="2"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winkl" pitchFamily="2" charset="0"/>
              </a:defRPr>
            </a:lvl1pPr>
          </a:lstStyle>
          <a:p>
            <a:pPr lvl="0"/>
            <a:r>
              <a:rPr lang="en-US" dirty="0"/>
              <a:t>Click to edit Master text styles</a:t>
            </a:r>
          </a:p>
        </p:txBody>
      </p:sp>
    </p:spTree>
    <p:extLst>
      <p:ext uri="{BB962C8B-B14F-4D97-AF65-F5344CB8AC3E}">
        <p14:creationId xmlns:p14="http://schemas.microsoft.com/office/powerpoint/2010/main" xmlns="" val="2356536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9866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xmlns="" id="{99940847-2A57-4A4C-A346-CF9035D19D7A}"/>
              </a:ext>
            </a:extLst>
          </p:cNvPr>
          <p:cNvPicPr>
            <a:picLocks noChangeAspect="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xmlns="" val="3794861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C93D0352-7E8F-4FBF-8EE1-0B69ABBAA24D}"/>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dirty="0"/>
              <a:t>Click to edit Master title style</a:t>
            </a:r>
          </a:p>
        </p:txBody>
      </p:sp>
      <p:sp>
        <p:nvSpPr>
          <p:cNvPr id="1027" name="Text Placeholder 2">
            <a:extLst>
              <a:ext uri="{FF2B5EF4-FFF2-40B4-BE49-F238E27FC236}">
                <a16:creationId xmlns:a16="http://schemas.microsoft.com/office/drawing/2014/main" xmlns="" id="{28A5AE75-F92C-4D01-93D0-2D565A53A95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dirty="0"/>
              <a:t>Click to 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Twinkl" pitchFamily="2"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2"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2"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2"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www.bbc.co.uk/education/clips/zqtxpv4"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a:extLst>
              <a:ext uri="{FF2B5EF4-FFF2-40B4-BE49-F238E27FC236}">
                <a16:creationId xmlns:a16="http://schemas.microsoft.com/office/drawing/2014/main" xmlns="" id="{07DE5001-855D-4DBD-8D20-62D2EF0A8DF8}"/>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1267" name="Rectangle 10">
            <a:extLst>
              <a:ext uri="{FF2B5EF4-FFF2-40B4-BE49-F238E27FC236}">
                <a16:creationId xmlns:a16="http://schemas.microsoft.com/office/drawing/2014/main" xmlns="" id="{BB8CE4BA-706C-4E5C-A971-9E9E4EDFC6E8}"/>
              </a:ext>
            </a:extLst>
          </p:cNvPr>
          <p:cNvSpPr>
            <a:spLocks noChangeArrowheads="1"/>
          </p:cNvSpPr>
          <p:nvPr/>
        </p:nvSpPr>
        <p:spPr bwMode="auto">
          <a:xfrm>
            <a:off x="765175" y="2344738"/>
            <a:ext cx="7632700" cy="1323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What do you already know about sound and do you know anything about how sounds are made?</a:t>
            </a:r>
          </a:p>
          <a:p>
            <a:pPr algn="ctr" eaLnBrk="1" hangingPunct="1">
              <a:lnSpc>
                <a:spcPct val="100000"/>
              </a:lnSpc>
              <a:spcBef>
                <a:spcPct val="0"/>
              </a:spcBef>
              <a:buFontTx/>
              <a:buNone/>
            </a:pPr>
            <a:endParaRPr lang="en-GB" altLang="en-US" sz="1600" dirty="0">
              <a:solidFill>
                <a:schemeClr val="tx1"/>
              </a:solidFill>
              <a:latin typeface="Twinkl" pitchFamily="2" charset="0"/>
            </a:endParaRPr>
          </a:p>
          <a:p>
            <a:pPr algn="ctr" eaLnBrk="1" hangingPunct="1">
              <a:lnSpc>
                <a:spcPct val="100000"/>
              </a:lnSpc>
              <a:spcBef>
                <a:spcPct val="0"/>
              </a:spcBef>
              <a:buFontTx/>
              <a:buNone/>
            </a:pPr>
            <a:r>
              <a:rPr lang="en-GB" altLang="en-US" sz="1600" dirty="0" smtClean="0">
                <a:solidFill>
                  <a:schemeClr val="tx1"/>
                </a:solidFill>
                <a:latin typeface="Twinkl" pitchFamily="2" charset="0"/>
              </a:rPr>
              <a:t>Create a Mind </a:t>
            </a:r>
            <a:r>
              <a:rPr lang="en-GB" altLang="en-US" sz="1600" dirty="0">
                <a:solidFill>
                  <a:schemeClr val="tx1"/>
                </a:solidFill>
                <a:latin typeface="Twinkl" pitchFamily="2" charset="0"/>
              </a:rPr>
              <a:t>Map to show what you already know, and to ask questions about what you want to find </a:t>
            </a:r>
            <a:r>
              <a:rPr lang="en-GB" altLang="en-US" sz="1600" dirty="0" smtClean="0">
                <a:solidFill>
                  <a:schemeClr val="tx1"/>
                </a:solidFill>
                <a:latin typeface="Twinkl" pitchFamily="2" charset="0"/>
              </a:rPr>
              <a:t>out (KWL).</a:t>
            </a:r>
            <a:endParaRPr lang="en-GB" altLang="en-US" sz="1600" dirty="0">
              <a:solidFill>
                <a:schemeClr val="tx1"/>
              </a:solidFill>
              <a:latin typeface="Twinkl" pitchFamily="2" charset="0"/>
            </a:endParaRPr>
          </a:p>
        </p:txBody>
      </p:sp>
      <p:pic>
        <p:nvPicPr>
          <p:cNvPr id="11268" name="Individual Work">
            <a:extLst>
              <a:ext uri="{FF2B5EF4-FFF2-40B4-BE49-F238E27FC236}">
                <a16:creationId xmlns:a16="http://schemas.microsoft.com/office/drawing/2014/main" xmlns="" id="{E2869BA8-386C-42D2-86C6-83A6FBD2F37A}"/>
              </a:ext>
            </a:extLst>
          </p:cNvPr>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a:extLst>
              <a:ext uri="{FF2B5EF4-FFF2-40B4-BE49-F238E27FC236}">
                <a16:creationId xmlns:a16="http://schemas.microsoft.com/office/drawing/2014/main" xmlns="" id="{EB59794F-C7ED-4884-80EC-FA91E4C43C67}"/>
              </a:ext>
            </a:extLst>
          </p:cNvPr>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835150" y="2644775"/>
            <a:ext cx="5478463" cy="2782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Rectangle 4">
            <a:extLst>
              <a:ext uri="{FF2B5EF4-FFF2-40B4-BE49-F238E27FC236}">
                <a16:creationId xmlns:a16="http://schemas.microsoft.com/office/drawing/2014/main" xmlns="" id="{6E942BFB-5D9D-438F-BF0C-CA5DF9755ABA}"/>
              </a:ext>
            </a:extLst>
          </p:cNvPr>
          <p:cNvSpPr/>
          <p:nvPr/>
        </p:nvSpPr>
        <p:spPr>
          <a:xfrm>
            <a:off x="1835150" y="5429250"/>
            <a:ext cx="5478463" cy="392113"/>
          </a:xfrm>
          <a:prstGeom prst="rect">
            <a:avLst/>
          </a:prstGeom>
          <a:solidFill>
            <a:srgbClr val="92D050"/>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8" name="Oval 7">
            <a:extLst>
              <a:ext uri="{FF2B5EF4-FFF2-40B4-BE49-F238E27FC236}">
                <a16:creationId xmlns:a16="http://schemas.microsoft.com/office/drawing/2014/main" xmlns="" id="{DA7EA79A-F1D5-44FE-8AB9-5AF128FAEBBE}"/>
              </a:ext>
            </a:extLst>
          </p:cNvPr>
          <p:cNvSpPr/>
          <p:nvPr/>
        </p:nvSpPr>
        <p:spPr>
          <a:xfrm>
            <a:off x="4397375" y="3924300"/>
            <a:ext cx="354013" cy="35560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7" name="Isosceles Triangle 6">
            <a:extLst>
              <a:ext uri="{FF2B5EF4-FFF2-40B4-BE49-F238E27FC236}">
                <a16:creationId xmlns:a16="http://schemas.microsoft.com/office/drawing/2014/main" xmlns="" id="{15C8D650-59C2-4593-998A-34B3426DDEAD}"/>
              </a:ext>
            </a:extLst>
          </p:cNvPr>
          <p:cNvSpPr/>
          <p:nvPr/>
        </p:nvSpPr>
        <p:spPr>
          <a:xfrm rot="5400000">
            <a:off x="4489450" y="4002088"/>
            <a:ext cx="228600" cy="196850"/>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4" name="Rectangle 10">
            <a:extLst>
              <a:ext uri="{FF2B5EF4-FFF2-40B4-BE49-F238E27FC236}">
                <a16:creationId xmlns:a16="http://schemas.microsoft.com/office/drawing/2014/main" xmlns="" id="{54952B37-91C2-42A4-9815-912E1C65B537}"/>
              </a:ext>
            </a:extLst>
          </p:cNvPr>
          <p:cNvSpPr>
            <a:spLocks noChangeArrowheads="1"/>
          </p:cNvSpPr>
          <p:nvPr/>
        </p:nvSpPr>
        <p:spPr bwMode="auto">
          <a:xfrm>
            <a:off x="2151063" y="5508625"/>
            <a:ext cx="4903787" cy="445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70000"/>
              </a:lnSpc>
              <a:spcBef>
                <a:spcPct val="0"/>
              </a:spcBef>
              <a:buFontTx/>
              <a:buNone/>
            </a:pPr>
            <a:r>
              <a:rPr lang="en-GB" altLang="en-US" sz="1600" dirty="0">
                <a:solidFill>
                  <a:schemeClr val="bg1"/>
                </a:solidFill>
                <a:latin typeface="Twinkl" pitchFamily="2" charset="0"/>
              </a:rPr>
              <a:t>Click on this image to play the video in a new window.</a:t>
            </a:r>
          </a:p>
        </p:txBody>
      </p:sp>
      <p:sp>
        <p:nvSpPr>
          <p:cNvPr id="10" name="Rectangle 9">
            <a:hlinkClick r:id="rId4"/>
            <a:extLst>
              <a:ext uri="{FF2B5EF4-FFF2-40B4-BE49-F238E27FC236}">
                <a16:creationId xmlns:a16="http://schemas.microsoft.com/office/drawing/2014/main" xmlns="" id="{D834064D-A4F9-4DCF-9898-E81A6DE45A9E}"/>
              </a:ext>
            </a:extLst>
          </p:cNvPr>
          <p:cNvSpPr/>
          <p:nvPr/>
        </p:nvSpPr>
        <p:spPr>
          <a:xfrm>
            <a:off x="1835150" y="2643188"/>
            <a:ext cx="5478463" cy="3178175"/>
          </a:xfrm>
          <a:prstGeom prst="rect">
            <a:avLst/>
          </a:prstGeom>
          <a:solidFill>
            <a:srgbClr val="FDFDFD">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296" name="Title 5">
            <a:extLst>
              <a:ext uri="{FF2B5EF4-FFF2-40B4-BE49-F238E27FC236}">
                <a16:creationId xmlns:a16="http://schemas.microsoft.com/office/drawing/2014/main" xmlns="" id="{14B2C8D6-B709-4F31-BC11-557917D86CE4}"/>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2297" name="Rectangle 13">
            <a:extLst>
              <a:ext uri="{FF2B5EF4-FFF2-40B4-BE49-F238E27FC236}">
                <a16:creationId xmlns:a16="http://schemas.microsoft.com/office/drawing/2014/main" xmlns="" id="{12AC3314-118B-42D2-B119-486D1A72EB97}"/>
              </a:ext>
            </a:extLst>
          </p:cNvPr>
          <p:cNvSpPr>
            <a:spLocks noChangeArrowheads="1"/>
          </p:cNvSpPr>
          <p:nvPr/>
        </p:nvSpPr>
        <p:spPr bwMode="auto">
          <a:xfrm>
            <a:off x="1835150" y="1711325"/>
            <a:ext cx="5478463"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latin typeface="Twinkl" pitchFamily="2" charset="0"/>
              </a:rPr>
              <a:t>Watch this clip to see to see how the different families of musical instrument create different sounds.</a:t>
            </a:r>
            <a:endParaRPr lang="en-GB" altLang="en-US" sz="1600" dirty="0">
              <a:solidFill>
                <a:schemeClr val="tx1"/>
              </a:solidFill>
              <a:latin typeface="Twinkl" pitchFamily="2" charset="0"/>
            </a:endParaRPr>
          </a:p>
        </p:txBody>
      </p:sp>
      <p:pic>
        <p:nvPicPr>
          <p:cNvPr id="12298" name="Whole Class">
            <a:extLst>
              <a:ext uri="{FF2B5EF4-FFF2-40B4-BE49-F238E27FC236}">
                <a16:creationId xmlns:a16="http://schemas.microsoft.com/office/drawing/2014/main" xmlns="" id="{22D3B357-CD66-4F46-A22B-A88062C33EC4}"/>
              </a:ext>
            </a:extLst>
          </p:cNvPr>
          <p:cNvPicPr>
            <a:picLocks noChangeAspect="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xmlns="" id="{9F03A800-47FE-487E-BFA4-BEA3873C4879}"/>
              </a:ext>
            </a:extLst>
          </p:cNvPr>
          <p:cNvSpPr/>
          <p:nvPr/>
        </p:nvSpPr>
        <p:spPr>
          <a:xfrm>
            <a:off x="3197225" y="33194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0" name="Rectangle 19">
            <a:extLst>
              <a:ext uri="{FF2B5EF4-FFF2-40B4-BE49-F238E27FC236}">
                <a16:creationId xmlns:a16="http://schemas.microsoft.com/office/drawing/2014/main" xmlns="" id="{A5AE36F6-4D8A-4E51-9274-11029787DA9A}"/>
              </a:ext>
            </a:extLst>
          </p:cNvPr>
          <p:cNvSpPr/>
          <p:nvPr/>
        </p:nvSpPr>
        <p:spPr>
          <a:xfrm>
            <a:off x="477678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1" name="Rectangle 20">
            <a:extLst>
              <a:ext uri="{FF2B5EF4-FFF2-40B4-BE49-F238E27FC236}">
                <a16:creationId xmlns:a16="http://schemas.microsoft.com/office/drawing/2014/main" xmlns="" id="{CE208FFB-BA42-44CB-80C0-F39FA5632A55}"/>
              </a:ext>
            </a:extLst>
          </p:cNvPr>
          <p:cNvSpPr/>
          <p:nvPr/>
        </p:nvSpPr>
        <p:spPr>
          <a:xfrm>
            <a:off x="6345238"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2" name="Rectangle 21">
            <a:extLst>
              <a:ext uri="{FF2B5EF4-FFF2-40B4-BE49-F238E27FC236}">
                <a16:creationId xmlns:a16="http://schemas.microsoft.com/office/drawing/2014/main" xmlns="" id="{5E786F63-EFFB-4A95-A657-C413C89295A1}"/>
              </a:ext>
            </a:extLst>
          </p:cNvPr>
          <p:cNvSpPr/>
          <p:nvPr/>
        </p:nvSpPr>
        <p:spPr>
          <a:xfrm>
            <a:off x="1655763"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5" name="Rectangle 24">
            <a:extLst>
              <a:ext uri="{FF2B5EF4-FFF2-40B4-BE49-F238E27FC236}">
                <a16:creationId xmlns:a16="http://schemas.microsoft.com/office/drawing/2014/main" xmlns="" id="{83D928DE-8267-4EEA-8AA5-A7C92B09E1BA}"/>
              </a:ext>
            </a:extLst>
          </p:cNvPr>
          <p:cNvSpPr/>
          <p:nvPr/>
        </p:nvSpPr>
        <p:spPr>
          <a:xfrm>
            <a:off x="3197225" y="4868863"/>
            <a:ext cx="1185863"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6" name="Rectangle 25">
            <a:extLst>
              <a:ext uri="{FF2B5EF4-FFF2-40B4-BE49-F238E27FC236}">
                <a16:creationId xmlns:a16="http://schemas.microsoft.com/office/drawing/2014/main" xmlns="" id="{846A19A9-70C4-4565-9052-3937392BD2D5}"/>
              </a:ext>
            </a:extLst>
          </p:cNvPr>
          <p:cNvSpPr/>
          <p:nvPr/>
        </p:nvSpPr>
        <p:spPr>
          <a:xfrm>
            <a:off x="477678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7" name="Rectangle 26">
            <a:extLst>
              <a:ext uri="{FF2B5EF4-FFF2-40B4-BE49-F238E27FC236}">
                <a16:creationId xmlns:a16="http://schemas.microsoft.com/office/drawing/2014/main" xmlns="" id="{37BB202A-0388-48A8-9D8C-17CA4C319AE8}"/>
              </a:ext>
            </a:extLst>
          </p:cNvPr>
          <p:cNvSpPr/>
          <p:nvPr/>
        </p:nvSpPr>
        <p:spPr>
          <a:xfrm>
            <a:off x="6345238" y="48688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8" name="Rectangle 17">
            <a:extLst>
              <a:ext uri="{FF2B5EF4-FFF2-40B4-BE49-F238E27FC236}">
                <a16:creationId xmlns:a16="http://schemas.microsoft.com/office/drawing/2014/main" xmlns="" id="{AA2B18BA-705A-4C83-AA08-92529F331EEE}"/>
              </a:ext>
            </a:extLst>
          </p:cNvPr>
          <p:cNvSpPr/>
          <p:nvPr/>
        </p:nvSpPr>
        <p:spPr>
          <a:xfrm>
            <a:off x="1655763" y="3319463"/>
            <a:ext cx="1185862" cy="5238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4346" name="Title 5">
            <a:extLst>
              <a:ext uri="{FF2B5EF4-FFF2-40B4-BE49-F238E27FC236}">
                <a16:creationId xmlns:a16="http://schemas.microsoft.com/office/drawing/2014/main" xmlns="" id="{B8FC160B-7F27-4659-9BD0-086E96789809}"/>
              </a:ext>
            </a:extLst>
          </p:cNvPr>
          <p:cNvSpPr>
            <a:spLocks noGrp="1"/>
          </p:cNvSpPr>
          <p:nvPr>
            <p:ph type="title"/>
          </p:nvPr>
        </p:nvSpPr>
        <p:spPr>
          <a:xfrm>
            <a:off x="461963" y="287338"/>
            <a:ext cx="8220075" cy="1597025"/>
          </a:xfrm>
        </p:spPr>
        <p:txBody>
          <a:bodyPr/>
          <a:lstStyle/>
          <a:p>
            <a:pPr eaLnBrk="1" hangingPunct="1"/>
            <a:r>
              <a:rPr lang="en-GB" altLang="en-US"/>
              <a:t>What is Sound?</a:t>
            </a:r>
          </a:p>
        </p:txBody>
      </p:sp>
      <p:sp>
        <p:nvSpPr>
          <p:cNvPr id="14347" name="Rectangle 1">
            <a:extLst>
              <a:ext uri="{FF2B5EF4-FFF2-40B4-BE49-F238E27FC236}">
                <a16:creationId xmlns:a16="http://schemas.microsoft.com/office/drawing/2014/main" xmlns="" id="{28054386-C5FF-41DA-9752-157D6BAA4D66}"/>
              </a:ext>
            </a:extLst>
          </p:cNvPr>
          <p:cNvSpPr>
            <a:spLocks noChangeArrowheads="1"/>
          </p:cNvSpPr>
          <p:nvPr/>
        </p:nvSpPr>
        <p:spPr bwMode="auto">
          <a:xfrm>
            <a:off x="755650" y="1506538"/>
            <a:ext cx="7632700" cy="80021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70000"/>
              </a:lnSpc>
              <a:spcBef>
                <a:spcPct val="0"/>
              </a:spcBef>
              <a:buFontTx/>
              <a:buNone/>
            </a:pPr>
            <a:r>
              <a:rPr lang="en-GB" altLang="en-US" sz="1600" dirty="0">
                <a:solidFill>
                  <a:schemeClr val="tx1"/>
                </a:solidFill>
                <a:latin typeface="Twinkl" pitchFamily="2" charset="0"/>
              </a:rPr>
              <a:t>Did you come up with some words to explain how the musical instruments make sounds?</a:t>
            </a:r>
          </a:p>
          <a:p>
            <a:pPr algn="ctr" eaLnBrk="1" hangingPunct="1">
              <a:lnSpc>
                <a:spcPct val="70000"/>
              </a:lnSpc>
              <a:spcBef>
                <a:spcPct val="0"/>
              </a:spcBef>
              <a:buFontTx/>
              <a:buNone/>
            </a:pPr>
            <a:endParaRPr lang="en-GB" altLang="en-US" sz="1600" dirty="0">
              <a:solidFill>
                <a:schemeClr val="tx1"/>
              </a:solidFill>
              <a:latin typeface="Twinkl" pitchFamily="2" charset="0"/>
            </a:endParaRPr>
          </a:p>
          <a:p>
            <a:pPr algn="ctr" eaLnBrk="1" hangingPunct="1">
              <a:lnSpc>
                <a:spcPct val="70000"/>
              </a:lnSpc>
              <a:spcBef>
                <a:spcPct val="0"/>
              </a:spcBef>
              <a:buFontTx/>
              <a:buNone/>
            </a:pPr>
            <a:r>
              <a:rPr lang="en-GB" altLang="en-US" sz="1600" dirty="0">
                <a:solidFill>
                  <a:schemeClr val="tx1"/>
                </a:solidFill>
                <a:latin typeface="Twinkl" pitchFamily="2" charset="0"/>
              </a:rPr>
              <a:t>Look at the words below. Did you choose any of these words?</a:t>
            </a:r>
          </a:p>
        </p:txBody>
      </p:sp>
      <p:sp>
        <p:nvSpPr>
          <p:cNvPr id="14348" name="Rectangle 2">
            <a:extLst>
              <a:ext uri="{FF2B5EF4-FFF2-40B4-BE49-F238E27FC236}">
                <a16:creationId xmlns:a16="http://schemas.microsoft.com/office/drawing/2014/main" xmlns="" id="{2153E588-20B6-44E6-8397-1E95F7554D6E}"/>
              </a:ext>
            </a:extLst>
          </p:cNvPr>
          <p:cNvSpPr>
            <a:spLocks noChangeArrowheads="1"/>
          </p:cNvSpPr>
          <p:nvPr/>
        </p:nvSpPr>
        <p:spPr bwMode="auto">
          <a:xfrm>
            <a:off x="3313113" y="3408363"/>
            <a:ext cx="114326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Vibration</a:t>
            </a:r>
          </a:p>
        </p:txBody>
      </p:sp>
      <p:sp>
        <p:nvSpPr>
          <p:cNvPr id="14349" name="Rectangle 8">
            <a:extLst>
              <a:ext uri="{FF2B5EF4-FFF2-40B4-BE49-F238E27FC236}">
                <a16:creationId xmlns:a16="http://schemas.microsoft.com/office/drawing/2014/main" xmlns="" id="{7F90EFF6-169F-4959-987B-1E12A24C3AB8}"/>
              </a:ext>
            </a:extLst>
          </p:cNvPr>
          <p:cNvSpPr>
            <a:spLocks noChangeArrowheads="1"/>
          </p:cNvSpPr>
          <p:nvPr/>
        </p:nvSpPr>
        <p:spPr bwMode="auto">
          <a:xfrm>
            <a:off x="1831975" y="3408363"/>
            <a:ext cx="92845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Vibrate</a:t>
            </a:r>
          </a:p>
        </p:txBody>
      </p:sp>
      <p:sp>
        <p:nvSpPr>
          <p:cNvPr id="14350" name="Rectangle 11">
            <a:extLst>
              <a:ext uri="{FF2B5EF4-FFF2-40B4-BE49-F238E27FC236}">
                <a16:creationId xmlns:a16="http://schemas.microsoft.com/office/drawing/2014/main" xmlns="" id="{69014138-AA5E-4B20-9A7E-64B0EA94F8C2}"/>
              </a:ext>
            </a:extLst>
          </p:cNvPr>
          <p:cNvSpPr>
            <a:spLocks noChangeArrowheads="1"/>
          </p:cNvSpPr>
          <p:nvPr/>
        </p:nvSpPr>
        <p:spPr bwMode="auto">
          <a:xfrm>
            <a:off x="4976813" y="3408363"/>
            <a:ext cx="87395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Twang</a:t>
            </a:r>
          </a:p>
        </p:txBody>
      </p:sp>
      <p:sp>
        <p:nvSpPr>
          <p:cNvPr id="14351" name="Rectangle 12">
            <a:extLst>
              <a:ext uri="{FF2B5EF4-FFF2-40B4-BE49-F238E27FC236}">
                <a16:creationId xmlns:a16="http://schemas.microsoft.com/office/drawing/2014/main" xmlns="" id="{530C97D1-BC4B-4644-A153-A37E1D5E8F5C}"/>
              </a:ext>
            </a:extLst>
          </p:cNvPr>
          <p:cNvSpPr>
            <a:spLocks noChangeArrowheads="1"/>
          </p:cNvSpPr>
          <p:nvPr/>
        </p:nvSpPr>
        <p:spPr bwMode="auto">
          <a:xfrm>
            <a:off x="6618288" y="3408363"/>
            <a:ext cx="68961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Blow</a:t>
            </a:r>
          </a:p>
        </p:txBody>
      </p:sp>
      <p:sp>
        <p:nvSpPr>
          <p:cNvPr id="14352" name="Rectangle 13">
            <a:extLst>
              <a:ext uri="{FF2B5EF4-FFF2-40B4-BE49-F238E27FC236}">
                <a16:creationId xmlns:a16="http://schemas.microsoft.com/office/drawing/2014/main" xmlns="" id="{8EB41138-2BC8-48E2-9666-99385A20A72B}"/>
              </a:ext>
            </a:extLst>
          </p:cNvPr>
          <p:cNvSpPr>
            <a:spLocks noChangeArrowheads="1"/>
          </p:cNvSpPr>
          <p:nvPr/>
        </p:nvSpPr>
        <p:spPr bwMode="auto">
          <a:xfrm>
            <a:off x="3422650" y="4946650"/>
            <a:ext cx="861133"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Scrape</a:t>
            </a:r>
          </a:p>
        </p:txBody>
      </p:sp>
      <p:sp>
        <p:nvSpPr>
          <p:cNvPr id="14353" name="Rectangle 14">
            <a:extLst>
              <a:ext uri="{FF2B5EF4-FFF2-40B4-BE49-F238E27FC236}">
                <a16:creationId xmlns:a16="http://schemas.microsoft.com/office/drawing/2014/main" xmlns="" id="{5B429B28-227F-4BA6-95FF-CE83812719C8}"/>
              </a:ext>
            </a:extLst>
          </p:cNvPr>
          <p:cNvSpPr>
            <a:spLocks noChangeArrowheads="1"/>
          </p:cNvSpPr>
          <p:nvPr/>
        </p:nvSpPr>
        <p:spPr bwMode="auto">
          <a:xfrm>
            <a:off x="1954213" y="4946650"/>
            <a:ext cx="705642"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Bang</a:t>
            </a:r>
          </a:p>
        </p:txBody>
      </p:sp>
      <p:sp>
        <p:nvSpPr>
          <p:cNvPr id="14354" name="Rectangle 15">
            <a:extLst>
              <a:ext uri="{FF2B5EF4-FFF2-40B4-BE49-F238E27FC236}">
                <a16:creationId xmlns:a16="http://schemas.microsoft.com/office/drawing/2014/main" xmlns="" id="{F0E57913-FB77-4691-8049-2C7385AAE1BC}"/>
              </a:ext>
            </a:extLst>
          </p:cNvPr>
          <p:cNvSpPr>
            <a:spLocks noChangeArrowheads="1"/>
          </p:cNvSpPr>
          <p:nvPr/>
        </p:nvSpPr>
        <p:spPr bwMode="auto">
          <a:xfrm>
            <a:off x="4992688" y="4946650"/>
            <a:ext cx="788999"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Shake</a:t>
            </a:r>
          </a:p>
        </p:txBody>
      </p:sp>
      <p:sp>
        <p:nvSpPr>
          <p:cNvPr id="14355" name="Rectangle 16">
            <a:extLst>
              <a:ext uri="{FF2B5EF4-FFF2-40B4-BE49-F238E27FC236}">
                <a16:creationId xmlns:a16="http://schemas.microsoft.com/office/drawing/2014/main" xmlns="" id="{A684CECE-35C7-4D49-BAED-CC382376E085}"/>
              </a:ext>
            </a:extLst>
          </p:cNvPr>
          <p:cNvSpPr>
            <a:spLocks noChangeArrowheads="1"/>
          </p:cNvSpPr>
          <p:nvPr/>
        </p:nvSpPr>
        <p:spPr bwMode="auto">
          <a:xfrm>
            <a:off x="6602413" y="4946650"/>
            <a:ext cx="73930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winkl" pitchFamily="2" charset="0"/>
              </a:rPr>
              <a:t>Pluck</a:t>
            </a:r>
          </a:p>
        </p:txBody>
      </p:sp>
      <p:pic>
        <p:nvPicPr>
          <p:cNvPr id="14356" name="Whole Class">
            <a:extLst>
              <a:ext uri="{FF2B5EF4-FFF2-40B4-BE49-F238E27FC236}">
                <a16:creationId xmlns:a16="http://schemas.microsoft.com/office/drawing/2014/main" xmlns="" id="{FD1C31F9-6818-4C93-AF2F-89590569FFC3}"/>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xmlns="" id="{7419DE9A-0835-4170-A6FA-94CDC669F623}"/>
              </a:ext>
            </a:extLst>
          </p:cNvPr>
          <p:cNvSpPr/>
          <p:nvPr/>
        </p:nvSpPr>
        <p:spPr>
          <a:xfrm>
            <a:off x="2981325" y="4208463"/>
            <a:ext cx="3189288" cy="5159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2" name="Rectangle 31">
            <a:extLst>
              <a:ext uri="{FF2B5EF4-FFF2-40B4-BE49-F238E27FC236}">
                <a16:creationId xmlns:a16="http://schemas.microsoft.com/office/drawing/2014/main" xmlns="" id="{3FD98846-BCAE-455A-9041-831395BE69D2}"/>
              </a:ext>
            </a:extLst>
          </p:cNvPr>
          <p:cNvSpPr/>
          <p:nvPr/>
        </p:nvSpPr>
        <p:spPr>
          <a:xfrm>
            <a:off x="755650" y="2830513"/>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30" name="Rectangle 29">
            <a:extLst>
              <a:ext uri="{FF2B5EF4-FFF2-40B4-BE49-F238E27FC236}">
                <a16:creationId xmlns:a16="http://schemas.microsoft.com/office/drawing/2014/main" xmlns="" id="{F524C475-6B6E-4D0B-80F1-128B6FF0778F}"/>
              </a:ext>
            </a:extLst>
          </p:cNvPr>
          <p:cNvSpPr/>
          <p:nvPr/>
        </p:nvSpPr>
        <p:spPr>
          <a:xfrm>
            <a:off x="755650" y="3443288"/>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9" name="Rectangle 28">
            <a:extLst>
              <a:ext uri="{FF2B5EF4-FFF2-40B4-BE49-F238E27FC236}">
                <a16:creationId xmlns:a16="http://schemas.microsoft.com/office/drawing/2014/main" xmlns="" id="{6B7D9A0E-EF4C-4725-92AF-EC0BE1A24C31}"/>
              </a:ext>
            </a:extLst>
          </p:cNvPr>
          <p:cNvSpPr/>
          <p:nvPr/>
        </p:nvSpPr>
        <p:spPr>
          <a:xfrm>
            <a:off x="755650" y="2222500"/>
            <a:ext cx="7632700" cy="51435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23" name="Rectangle 22">
            <a:extLst>
              <a:ext uri="{FF2B5EF4-FFF2-40B4-BE49-F238E27FC236}">
                <a16:creationId xmlns:a16="http://schemas.microsoft.com/office/drawing/2014/main" xmlns="" id="{95D1902D-7464-4523-9761-B80E4119289D}"/>
              </a:ext>
            </a:extLst>
          </p:cNvPr>
          <p:cNvSpPr/>
          <p:nvPr/>
        </p:nvSpPr>
        <p:spPr>
          <a:xfrm>
            <a:off x="755650" y="1465263"/>
            <a:ext cx="7632700" cy="66833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5367" name="Title 5">
            <a:extLst>
              <a:ext uri="{FF2B5EF4-FFF2-40B4-BE49-F238E27FC236}">
                <a16:creationId xmlns:a16="http://schemas.microsoft.com/office/drawing/2014/main" xmlns="" id="{F0D37C9C-9847-4C57-A7B5-CE322014B9BE}"/>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5368" name="Rectangle 1">
            <a:extLst>
              <a:ext uri="{FF2B5EF4-FFF2-40B4-BE49-F238E27FC236}">
                <a16:creationId xmlns:a16="http://schemas.microsoft.com/office/drawing/2014/main" xmlns="" id="{1A29311A-6489-4201-908D-4B911790C6A6}"/>
              </a:ext>
            </a:extLst>
          </p:cNvPr>
          <p:cNvSpPr>
            <a:spLocks noChangeArrowheads="1"/>
          </p:cNvSpPr>
          <p:nvPr/>
        </p:nvSpPr>
        <p:spPr bwMode="auto">
          <a:xfrm>
            <a:off x="989013" y="1519238"/>
            <a:ext cx="7399337" cy="585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All the instruments are played in different ways, but they all have something in common. They all create sounds by vibrating.</a:t>
            </a:r>
          </a:p>
        </p:txBody>
      </p:sp>
      <p:pic>
        <p:nvPicPr>
          <p:cNvPr id="15369" name="Whole Class">
            <a:extLst>
              <a:ext uri="{FF2B5EF4-FFF2-40B4-BE49-F238E27FC236}">
                <a16:creationId xmlns:a16="http://schemas.microsoft.com/office/drawing/2014/main" xmlns="" id="{F169AC38-54D4-4870-BBBE-5872D3AE71CD}"/>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370" name="Rectangle 3">
            <a:extLst>
              <a:ext uri="{FF2B5EF4-FFF2-40B4-BE49-F238E27FC236}">
                <a16:creationId xmlns:a16="http://schemas.microsoft.com/office/drawing/2014/main" xmlns="" id="{D8131482-9F52-46DB-9B03-319D8326EA84}"/>
              </a:ext>
            </a:extLst>
          </p:cNvPr>
          <p:cNvSpPr>
            <a:spLocks noChangeArrowheads="1"/>
          </p:cNvSpPr>
          <p:nvPr/>
        </p:nvSpPr>
        <p:spPr bwMode="auto">
          <a:xfrm>
            <a:off x="3476625" y="4295775"/>
            <a:ext cx="2401619"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But what is a vibration?</a:t>
            </a:r>
          </a:p>
        </p:txBody>
      </p:sp>
      <p:sp>
        <p:nvSpPr>
          <p:cNvPr id="15371" name="Rectangle 4">
            <a:extLst>
              <a:ext uri="{FF2B5EF4-FFF2-40B4-BE49-F238E27FC236}">
                <a16:creationId xmlns:a16="http://schemas.microsoft.com/office/drawing/2014/main" xmlns="" id="{B9223825-843E-43B0-8F34-1A6A0786D446}"/>
              </a:ext>
            </a:extLst>
          </p:cNvPr>
          <p:cNvSpPr>
            <a:spLocks noChangeArrowheads="1"/>
          </p:cNvSpPr>
          <p:nvPr/>
        </p:nvSpPr>
        <p:spPr bwMode="auto">
          <a:xfrm>
            <a:off x="993775" y="3492500"/>
            <a:ext cx="7559675"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balafon and the bongos make sounds when they are hit or banged, causing the blocks or the skin to vibrate.</a:t>
            </a:r>
          </a:p>
        </p:txBody>
      </p:sp>
      <p:sp>
        <p:nvSpPr>
          <p:cNvPr id="15372" name="Rectangle 6">
            <a:extLst>
              <a:ext uri="{FF2B5EF4-FFF2-40B4-BE49-F238E27FC236}">
                <a16:creationId xmlns:a16="http://schemas.microsoft.com/office/drawing/2014/main" xmlns="" id="{503BF4BD-1F05-4F74-A922-303E23D21E56}"/>
              </a:ext>
            </a:extLst>
          </p:cNvPr>
          <p:cNvSpPr>
            <a:spLocks noChangeArrowheads="1"/>
          </p:cNvSpPr>
          <p:nvPr/>
        </p:nvSpPr>
        <p:spPr bwMode="auto">
          <a:xfrm>
            <a:off x="1006475" y="2835275"/>
            <a:ext cx="7391400"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pan pipes and horn are filled with air, which vibrates when they are blown.</a:t>
            </a:r>
          </a:p>
        </p:txBody>
      </p:sp>
      <p:sp>
        <p:nvSpPr>
          <p:cNvPr id="15373" name="Rectangle 7">
            <a:extLst>
              <a:ext uri="{FF2B5EF4-FFF2-40B4-BE49-F238E27FC236}">
                <a16:creationId xmlns:a16="http://schemas.microsoft.com/office/drawing/2014/main" xmlns="" id="{DDA1D622-36EC-488C-83DC-7187C2FB189F}"/>
              </a:ext>
            </a:extLst>
          </p:cNvPr>
          <p:cNvSpPr>
            <a:spLocks noChangeArrowheads="1"/>
          </p:cNvSpPr>
          <p:nvPr/>
        </p:nvSpPr>
        <p:spPr bwMode="auto">
          <a:xfrm>
            <a:off x="989013" y="2311400"/>
            <a:ext cx="7399337"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strings of the guitar and the </a:t>
            </a:r>
            <a:r>
              <a:rPr lang="en-GB" altLang="en-US" sz="1600" dirty="0" err="1">
                <a:solidFill>
                  <a:schemeClr val="tx1"/>
                </a:solidFill>
                <a:latin typeface="Twinkl" pitchFamily="2" charset="0"/>
              </a:rPr>
              <a:t>gopichand</a:t>
            </a:r>
            <a:r>
              <a:rPr lang="en-GB" altLang="en-US" sz="1600" dirty="0">
                <a:solidFill>
                  <a:schemeClr val="tx1"/>
                </a:solidFill>
                <a:latin typeface="Twinkl" pitchFamily="2" charset="0"/>
              </a:rPr>
              <a:t> vibrate when they are plucked.</a:t>
            </a:r>
          </a:p>
        </p:txBody>
      </p:sp>
      <p:pic>
        <p:nvPicPr>
          <p:cNvPr id="15374" name="Picture 9">
            <a:extLst>
              <a:ext uri="{FF2B5EF4-FFF2-40B4-BE49-F238E27FC236}">
                <a16:creationId xmlns:a16="http://schemas.microsoft.com/office/drawing/2014/main" xmlns="" id="{0856B030-C2F5-4EA3-83EC-5B3A7ABB4E64}"/>
              </a:ext>
            </a:extLst>
          </p:cNvPr>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6480175" y="4257675"/>
            <a:ext cx="1474788" cy="16271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75" name="Picture 10">
            <a:extLst>
              <a:ext uri="{FF2B5EF4-FFF2-40B4-BE49-F238E27FC236}">
                <a16:creationId xmlns:a16="http://schemas.microsoft.com/office/drawing/2014/main" xmlns="" id="{2BEED8D8-F3FB-4F7E-B183-941055D891C4}"/>
              </a:ext>
            </a:extLst>
          </p:cNvPr>
          <p:cNvPicPr>
            <a:picLocks noChangeAspect="1"/>
          </p:cNvPicPr>
          <p:nvPr/>
        </p:nvPicPr>
        <p:blipFill>
          <a:blip r:embed="rId4">
            <a:extLst>
              <a:ext uri="{28A0092B-C50C-407E-A947-70E740481C1C}">
                <a14:useLocalDpi xmlns:a14="http://schemas.microsoft.com/office/drawing/2010/main" xmlns="" val="0"/>
              </a:ext>
            </a:extLst>
          </a:blip>
          <a:srcRect/>
          <a:stretch>
            <a:fillRect/>
          </a:stretch>
        </p:blipFill>
        <p:spPr bwMode="auto">
          <a:xfrm rot="-956797">
            <a:off x="552450" y="4638675"/>
            <a:ext cx="2405063" cy="1435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xmlns="" id="{68D699B9-79B5-492B-AF92-4A39B58A7CBC}"/>
              </a:ext>
            </a:extLst>
          </p:cNvPr>
          <p:cNvSpPr/>
          <p:nvPr/>
        </p:nvSpPr>
        <p:spPr>
          <a:xfrm>
            <a:off x="755650" y="2001838"/>
            <a:ext cx="7632700" cy="178752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87" name="Title 5">
            <a:extLst>
              <a:ext uri="{FF2B5EF4-FFF2-40B4-BE49-F238E27FC236}">
                <a16:creationId xmlns:a16="http://schemas.microsoft.com/office/drawing/2014/main" xmlns="" id="{37635B50-1877-4A67-9410-F37B3C029D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16388" name="Rectangle 1">
            <a:extLst>
              <a:ext uri="{FF2B5EF4-FFF2-40B4-BE49-F238E27FC236}">
                <a16:creationId xmlns:a16="http://schemas.microsoft.com/office/drawing/2014/main" xmlns="" id="{CDAA1934-B9F5-4455-A722-C93E74B3A779}"/>
              </a:ext>
            </a:extLst>
          </p:cNvPr>
          <p:cNvSpPr>
            <a:spLocks noChangeArrowheads="1"/>
          </p:cNvSpPr>
          <p:nvPr/>
        </p:nvSpPr>
        <p:spPr bwMode="auto">
          <a:xfrm>
            <a:off x="873125" y="1506538"/>
            <a:ext cx="7399338" cy="339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1600" dirty="0">
                <a:solidFill>
                  <a:schemeClr val="tx1"/>
                </a:solidFill>
                <a:latin typeface="Twinkl" pitchFamily="2" charset="0"/>
              </a:rPr>
              <a:t>We can see and feel vibrations whenever sounds are made.</a:t>
            </a:r>
          </a:p>
        </p:txBody>
      </p:sp>
      <p:pic>
        <p:nvPicPr>
          <p:cNvPr id="16389" name="Whole Class">
            <a:extLst>
              <a:ext uri="{FF2B5EF4-FFF2-40B4-BE49-F238E27FC236}">
                <a16:creationId xmlns:a16="http://schemas.microsoft.com/office/drawing/2014/main" xmlns="" id="{0A7ACAEE-1B1A-4737-B8D9-270C7E10A88D}"/>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390" name="Rectangle 2">
            <a:extLst>
              <a:ext uri="{FF2B5EF4-FFF2-40B4-BE49-F238E27FC236}">
                <a16:creationId xmlns:a16="http://schemas.microsoft.com/office/drawing/2014/main" xmlns="" id="{45B277FF-D77B-445D-B2CC-942BDABD2DE9}"/>
              </a:ext>
            </a:extLst>
          </p:cNvPr>
          <p:cNvSpPr>
            <a:spLocks noChangeArrowheads="1"/>
          </p:cNvSpPr>
          <p:nvPr/>
        </p:nvSpPr>
        <p:spPr bwMode="auto">
          <a:xfrm>
            <a:off x="1831975" y="2144713"/>
            <a:ext cx="5483225" cy="1476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latin typeface="Twinkl" pitchFamily="2" charset="0"/>
              </a:rPr>
              <a:t>Gently place your hand on your throat.</a:t>
            </a:r>
            <a:br>
              <a:rPr lang="en-GB" altLang="en-US" dirty="0">
                <a:solidFill>
                  <a:schemeClr val="tx1"/>
                </a:solidFill>
                <a:latin typeface="Twinkl" pitchFamily="2" charset="0"/>
              </a:rPr>
            </a:b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Say ‘Ah!’</a:t>
            </a:r>
          </a:p>
          <a:p>
            <a:pPr algn="ctr" eaLnBrk="1" hangingPunct="1">
              <a:lnSpc>
                <a:spcPct val="100000"/>
              </a:lnSpc>
              <a:spcBef>
                <a:spcPct val="0"/>
              </a:spcBef>
              <a:buFontTx/>
              <a:buNone/>
            </a:pPr>
            <a:endParaRPr lang="en-GB" altLang="en-US" dirty="0">
              <a:solidFill>
                <a:schemeClr val="tx1"/>
              </a:solidFill>
              <a:latin typeface="Twinkl" pitchFamily="2" charset="0"/>
            </a:endParaRPr>
          </a:p>
          <a:p>
            <a:pPr algn="ctr" eaLnBrk="1" hangingPunct="1">
              <a:lnSpc>
                <a:spcPct val="100000"/>
              </a:lnSpc>
              <a:spcBef>
                <a:spcPct val="0"/>
              </a:spcBef>
              <a:buFontTx/>
              <a:buNone/>
            </a:pPr>
            <a:r>
              <a:rPr lang="en-GB" altLang="en-US" dirty="0">
                <a:solidFill>
                  <a:schemeClr val="tx1"/>
                </a:solidFill>
                <a:latin typeface="Twinkl" pitchFamily="2" charset="0"/>
              </a:rPr>
              <a:t>Can you feel the vibrations from your vocal cords?</a:t>
            </a:r>
          </a:p>
        </p:txBody>
      </p:sp>
      <p:sp>
        <p:nvSpPr>
          <p:cNvPr id="9" name="Oval Callout 8">
            <a:extLst>
              <a:ext uri="{FF2B5EF4-FFF2-40B4-BE49-F238E27FC236}">
                <a16:creationId xmlns:a16="http://schemas.microsoft.com/office/drawing/2014/main" xmlns="" id="{0E5E3D67-BA67-45A3-9B45-69F457120EBF}"/>
              </a:ext>
            </a:extLst>
          </p:cNvPr>
          <p:cNvSpPr/>
          <p:nvPr/>
        </p:nvSpPr>
        <p:spPr>
          <a:xfrm>
            <a:off x="3213100" y="3998913"/>
            <a:ext cx="2717800" cy="1931987"/>
          </a:xfrm>
          <a:prstGeom prst="wedgeEllipseCallout">
            <a:avLst/>
          </a:prstGeom>
          <a:noFill/>
          <a:ln w="381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6392" name="Rectangle 11">
            <a:extLst>
              <a:ext uri="{FF2B5EF4-FFF2-40B4-BE49-F238E27FC236}">
                <a16:creationId xmlns:a16="http://schemas.microsoft.com/office/drawing/2014/main" xmlns="" id="{C9390294-160D-4093-90B1-E0149D6272CD}"/>
              </a:ext>
            </a:extLst>
          </p:cNvPr>
          <p:cNvSpPr>
            <a:spLocks noChangeArrowheads="1"/>
          </p:cNvSpPr>
          <p:nvPr/>
        </p:nvSpPr>
        <p:spPr bwMode="auto">
          <a:xfrm>
            <a:off x="3860800" y="4273550"/>
            <a:ext cx="1433513" cy="1200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7200" dirty="0">
                <a:solidFill>
                  <a:srgbClr val="92D050"/>
                </a:solidFill>
                <a:latin typeface="Londrina Solid" pitchFamily="50" charset="0"/>
              </a:rPr>
              <a:t>Ahh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293F65F5-B2F4-4CFD-8A12-22CA8E3FE19F}"/>
              </a:ext>
            </a:extLst>
          </p:cNvPr>
          <p:cNvSpPr/>
          <p:nvPr/>
        </p:nvSpPr>
        <p:spPr>
          <a:xfrm>
            <a:off x="660400" y="3394075"/>
            <a:ext cx="2111375" cy="129540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1" name="Rectangle 10">
            <a:extLst>
              <a:ext uri="{FF2B5EF4-FFF2-40B4-BE49-F238E27FC236}">
                <a16:creationId xmlns:a16="http://schemas.microsoft.com/office/drawing/2014/main" xmlns="" id="{713FBAE9-2024-43B2-873C-4428323F5578}"/>
              </a:ext>
            </a:extLst>
          </p:cNvPr>
          <p:cNvSpPr/>
          <p:nvPr/>
        </p:nvSpPr>
        <p:spPr>
          <a:xfrm>
            <a:off x="6284913" y="3394075"/>
            <a:ext cx="2224087" cy="1565275"/>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7412" name="Title 5">
            <a:extLst>
              <a:ext uri="{FF2B5EF4-FFF2-40B4-BE49-F238E27FC236}">
                <a16:creationId xmlns:a16="http://schemas.microsoft.com/office/drawing/2014/main" xmlns="" id="{92A43094-7D63-441A-9739-B67037D3A1AC}"/>
              </a:ext>
            </a:extLst>
          </p:cNvPr>
          <p:cNvSpPr>
            <a:spLocks noGrp="1"/>
          </p:cNvSpPr>
          <p:nvPr>
            <p:ph type="title"/>
          </p:nvPr>
        </p:nvSpPr>
        <p:spPr>
          <a:xfrm>
            <a:off x="457200" y="287338"/>
            <a:ext cx="8220075" cy="1597025"/>
          </a:xfrm>
        </p:spPr>
        <p:txBody>
          <a:bodyPr/>
          <a:lstStyle/>
          <a:p>
            <a:pPr eaLnBrk="1" hangingPunct="1"/>
            <a:r>
              <a:rPr lang="en-GB" altLang="en-US"/>
              <a:t>Vibrations</a:t>
            </a:r>
          </a:p>
        </p:txBody>
      </p:sp>
      <p:sp>
        <p:nvSpPr>
          <p:cNvPr id="2" name="Rectangle 1">
            <a:extLst>
              <a:ext uri="{FF2B5EF4-FFF2-40B4-BE49-F238E27FC236}">
                <a16:creationId xmlns:a16="http://schemas.microsoft.com/office/drawing/2014/main" xmlns="" id="{BF3F10FB-80FB-475D-8E3A-49BC9C9F79E0}"/>
              </a:ext>
            </a:extLst>
          </p:cNvPr>
          <p:cNvSpPr/>
          <p:nvPr/>
        </p:nvSpPr>
        <p:spPr>
          <a:xfrm>
            <a:off x="866775" y="1524000"/>
            <a:ext cx="7399338" cy="992579"/>
          </a:xfrm>
          <a:prstGeom prst="rect">
            <a:avLst/>
          </a:prstGeom>
        </p:spPr>
        <p:txBody>
          <a:bodyPr>
            <a:spAutoFit/>
          </a:bodyPr>
          <a:lstStyle/>
          <a:p>
            <a:pPr algn="ctr" eaLnBrk="1" fontAlgn="auto" hangingPunct="1">
              <a:spcBef>
                <a:spcPts val="0"/>
              </a:spcBef>
              <a:spcAft>
                <a:spcPts val="0"/>
              </a:spcAft>
              <a:defRPr/>
            </a:pPr>
            <a:r>
              <a:rPr lang="en-GB" altLang="en-US" sz="1600" dirty="0">
                <a:latin typeface="Twinkl" pitchFamily="2" charset="0"/>
              </a:rPr>
              <a:t>Place a few grains of rice on a drum </a:t>
            </a:r>
            <a:r>
              <a:rPr lang="en-GB" altLang="en-US" sz="1600" dirty="0" smtClean="0">
                <a:latin typeface="Twinkl" pitchFamily="2" charset="0"/>
              </a:rPr>
              <a:t>skin (stretch cling film over a glass to create your own) </a:t>
            </a:r>
            <a:r>
              <a:rPr lang="en-GB" altLang="en-US" sz="1600" dirty="0">
                <a:latin typeface="Twinkl" pitchFamily="2" charset="0"/>
              </a:rPr>
              <a:t>and gently bang the drum.</a:t>
            </a:r>
          </a:p>
          <a:p>
            <a:pPr algn="ctr" eaLnBrk="1" fontAlgn="auto" hangingPunct="1">
              <a:spcBef>
                <a:spcPts val="0"/>
              </a:spcBef>
              <a:spcAft>
                <a:spcPts val="0"/>
              </a:spcAft>
              <a:defRPr/>
            </a:pPr>
            <a:endParaRPr lang="en-GB" altLang="en-US" sz="1050" dirty="0">
              <a:latin typeface="Twinkl" pitchFamily="2" charset="0"/>
            </a:endParaRPr>
          </a:p>
          <a:p>
            <a:pPr algn="ctr" eaLnBrk="1" fontAlgn="auto" hangingPunct="1">
              <a:spcBef>
                <a:spcPts val="0"/>
              </a:spcBef>
              <a:spcAft>
                <a:spcPts val="0"/>
              </a:spcAft>
              <a:defRPr/>
            </a:pPr>
            <a:r>
              <a:rPr lang="en-GB" altLang="en-US" sz="1600" dirty="0">
                <a:latin typeface="Twinkl" pitchFamily="2" charset="0"/>
              </a:rPr>
              <a:t>What do you observe?</a:t>
            </a:r>
          </a:p>
        </p:txBody>
      </p:sp>
      <p:sp>
        <p:nvSpPr>
          <p:cNvPr id="4" name="Rectangle 3">
            <a:extLst>
              <a:ext uri="{FF2B5EF4-FFF2-40B4-BE49-F238E27FC236}">
                <a16:creationId xmlns:a16="http://schemas.microsoft.com/office/drawing/2014/main" xmlns="" id="{C466E244-E04E-47C9-84C9-9B5F35A3184D}"/>
              </a:ext>
            </a:extLst>
          </p:cNvPr>
          <p:cNvSpPr>
            <a:spLocks noChangeArrowheads="1"/>
          </p:cNvSpPr>
          <p:nvPr/>
        </p:nvSpPr>
        <p:spPr bwMode="auto">
          <a:xfrm>
            <a:off x="788988" y="3625850"/>
            <a:ext cx="1887537" cy="10772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The grains of rice bounce on the drum skin when it is hit.</a:t>
            </a:r>
          </a:p>
        </p:txBody>
      </p:sp>
      <p:sp>
        <p:nvSpPr>
          <p:cNvPr id="5" name="Rectangle 4">
            <a:extLst>
              <a:ext uri="{FF2B5EF4-FFF2-40B4-BE49-F238E27FC236}">
                <a16:creationId xmlns:a16="http://schemas.microsoft.com/office/drawing/2014/main" xmlns="" id="{EFCE1E53-0560-4401-B50E-7E20FA536751}"/>
              </a:ext>
            </a:extLst>
          </p:cNvPr>
          <p:cNvSpPr>
            <a:spLocks noChangeArrowheads="1"/>
          </p:cNvSpPr>
          <p:nvPr/>
        </p:nvSpPr>
        <p:spPr bwMode="auto">
          <a:xfrm>
            <a:off x="6340475" y="3427413"/>
            <a:ext cx="2092325"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This is because the drum skin vibrates, and the vibrations pass to the grains of rice, which also vibrate.</a:t>
            </a:r>
          </a:p>
        </p:txBody>
      </p:sp>
      <p:pic>
        <p:nvPicPr>
          <p:cNvPr id="7" name="Picture 6">
            <a:extLst>
              <a:ext uri="{FF2B5EF4-FFF2-40B4-BE49-F238E27FC236}">
                <a16:creationId xmlns:a16="http://schemas.microsoft.com/office/drawing/2014/main" xmlns="" id="{BDE20769-2238-47B6-AEC8-830D0F6FF60D}"/>
              </a:ext>
            </a:extLst>
          </p:cNvPr>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00363" y="2497138"/>
            <a:ext cx="3355975" cy="3686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417" name="Group Work">
            <a:extLst>
              <a:ext uri="{FF2B5EF4-FFF2-40B4-BE49-F238E27FC236}">
                <a16:creationId xmlns:a16="http://schemas.microsoft.com/office/drawing/2014/main" xmlns="" id="{80CEAC43-84B4-440D-BCB3-0EABC49DC5A9}"/>
              </a:ext>
            </a:extLst>
          </p:cNvPr>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3E8F02D9-8361-451A-9C36-AFFD2A56A6FA}"/>
              </a:ext>
            </a:extLst>
          </p:cNvPr>
          <p:cNvSpPr/>
          <p:nvPr/>
        </p:nvSpPr>
        <p:spPr>
          <a:xfrm>
            <a:off x="750888" y="3821113"/>
            <a:ext cx="7632700" cy="7350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4" name="Rectangle 13">
            <a:extLst>
              <a:ext uri="{FF2B5EF4-FFF2-40B4-BE49-F238E27FC236}">
                <a16:creationId xmlns:a16="http://schemas.microsoft.com/office/drawing/2014/main" xmlns="" id="{CE0AFC11-48CD-4C95-A5F9-7ACF5A9C6CE4}"/>
              </a:ext>
            </a:extLst>
          </p:cNvPr>
          <p:cNvSpPr/>
          <p:nvPr/>
        </p:nvSpPr>
        <p:spPr>
          <a:xfrm>
            <a:off x="755650" y="2668588"/>
            <a:ext cx="7632700" cy="9890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2" name="Rectangle 11">
            <a:extLst>
              <a:ext uri="{FF2B5EF4-FFF2-40B4-BE49-F238E27FC236}">
                <a16:creationId xmlns:a16="http://schemas.microsoft.com/office/drawing/2014/main" xmlns="" id="{20CDF29A-5C01-46E6-A223-934C3C00B666}"/>
              </a:ext>
            </a:extLst>
          </p:cNvPr>
          <p:cNvSpPr/>
          <p:nvPr/>
        </p:nvSpPr>
        <p:spPr>
          <a:xfrm>
            <a:off x="755650" y="1516063"/>
            <a:ext cx="7632700" cy="9890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latin typeface="Twinkl" pitchFamily="2" charset="0"/>
            </a:endParaRPr>
          </a:p>
        </p:txBody>
      </p:sp>
      <p:sp>
        <p:nvSpPr>
          <p:cNvPr id="19461" name="Title 5">
            <a:extLst>
              <a:ext uri="{FF2B5EF4-FFF2-40B4-BE49-F238E27FC236}">
                <a16:creationId xmlns:a16="http://schemas.microsoft.com/office/drawing/2014/main" xmlns="" id="{BB17B7B9-079F-4E83-864F-A55A685727ED}"/>
              </a:ext>
            </a:extLst>
          </p:cNvPr>
          <p:cNvSpPr>
            <a:spLocks noGrp="1"/>
          </p:cNvSpPr>
          <p:nvPr>
            <p:ph type="title"/>
          </p:nvPr>
        </p:nvSpPr>
        <p:spPr>
          <a:xfrm>
            <a:off x="457200" y="287338"/>
            <a:ext cx="8220075" cy="1597025"/>
          </a:xfrm>
        </p:spPr>
        <p:txBody>
          <a:bodyPr/>
          <a:lstStyle/>
          <a:p>
            <a:pPr eaLnBrk="1" hangingPunct="1"/>
            <a:r>
              <a:rPr lang="en-GB" altLang="en-US" dirty="0" smtClean="0"/>
              <a:t>Sound </a:t>
            </a:r>
            <a:r>
              <a:rPr lang="en-GB" altLang="en-US" dirty="0"/>
              <a:t>Survey</a:t>
            </a:r>
          </a:p>
        </p:txBody>
      </p:sp>
      <p:sp>
        <p:nvSpPr>
          <p:cNvPr id="19462" name="Rectangle 1">
            <a:extLst>
              <a:ext uri="{FF2B5EF4-FFF2-40B4-BE49-F238E27FC236}">
                <a16:creationId xmlns:a16="http://schemas.microsoft.com/office/drawing/2014/main" xmlns="" id="{C1C67BF9-0AF3-48B6-830D-F7037E05161D}"/>
              </a:ext>
            </a:extLst>
          </p:cNvPr>
          <p:cNvSpPr>
            <a:spLocks noChangeArrowheads="1"/>
          </p:cNvSpPr>
          <p:nvPr/>
        </p:nvSpPr>
        <p:spPr bwMode="auto">
          <a:xfrm>
            <a:off x="960438" y="1584325"/>
            <a:ext cx="7234237" cy="243143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a:solidFill>
                  <a:schemeClr val="tx1"/>
                </a:solidFill>
                <a:latin typeface="Twinkl" pitchFamily="2" charset="0"/>
              </a:rPr>
              <a:t>Around </a:t>
            </a:r>
            <a:r>
              <a:rPr lang="en-GB" altLang="en-US" sz="1600" dirty="0" smtClean="0">
                <a:solidFill>
                  <a:schemeClr val="tx1"/>
                </a:solidFill>
                <a:latin typeface="Twinkl" pitchFamily="2" charset="0"/>
              </a:rPr>
              <a:t>school/your home </a:t>
            </a:r>
            <a:r>
              <a:rPr lang="en-GB" altLang="en-US" sz="1600" dirty="0">
                <a:solidFill>
                  <a:schemeClr val="tx1"/>
                </a:solidFill>
                <a:latin typeface="Twinkl" pitchFamily="2" charset="0"/>
              </a:rPr>
              <a:t>there are lots of different sounds. Some places will be noisy, whereas some places will be quiet. The loudness of the different places will even change throughout the day!</a:t>
            </a:r>
          </a:p>
          <a:p>
            <a:pPr eaLnBrk="1" hangingPunct="1">
              <a:lnSpc>
                <a:spcPct val="100000"/>
              </a:lnSpc>
              <a:spcBef>
                <a:spcPct val="0"/>
              </a:spcBef>
              <a:buFontTx/>
              <a:buNone/>
            </a:pPr>
            <a:endParaRPr lang="en-GB" altLang="en-US" sz="2800" dirty="0">
              <a:solidFill>
                <a:schemeClr val="tx1"/>
              </a:solidFill>
              <a:latin typeface="Twinkl" pitchFamily="2" charset="0"/>
            </a:endParaRPr>
          </a:p>
          <a:p>
            <a:pPr eaLnBrk="1" hangingPunct="1">
              <a:lnSpc>
                <a:spcPct val="100000"/>
              </a:lnSpc>
              <a:spcBef>
                <a:spcPct val="0"/>
              </a:spcBef>
              <a:buFontTx/>
              <a:buNone/>
            </a:pPr>
            <a:r>
              <a:rPr lang="en-GB" altLang="en-US" sz="1600" dirty="0">
                <a:solidFill>
                  <a:schemeClr val="tx1"/>
                </a:solidFill>
                <a:latin typeface="Twinkl" pitchFamily="2" charset="0"/>
              </a:rPr>
              <a:t>You are going to carry out a sound survey of your school to find which places are noisy and which are quiet at different times of day. You may decide to rate each place out of 5, with 5 being very noisy and 0 being totally silent.</a:t>
            </a:r>
          </a:p>
          <a:p>
            <a:pPr eaLnBrk="1" hangingPunct="1">
              <a:lnSpc>
                <a:spcPct val="100000"/>
              </a:lnSpc>
              <a:spcBef>
                <a:spcPct val="0"/>
              </a:spcBef>
              <a:buFontTx/>
              <a:buNone/>
            </a:pPr>
            <a:endParaRPr lang="en-GB" altLang="en-US" sz="2800" dirty="0">
              <a:solidFill>
                <a:schemeClr val="tx1"/>
              </a:solidFill>
              <a:latin typeface="Twinkl"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5">
            <a:extLst>
              <a:ext uri="{FF2B5EF4-FFF2-40B4-BE49-F238E27FC236}">
                <a16:creationId xmlns:a16="http://schemas.microsoft.com/office/drawing/2014/main" xmlns="" id="{C31C853D-A965-4DD2-9DD1-F0FC97E42C94}"/>
              </a:ext>
            </a:extLst>
          </p:cNvPr>
          <p:cNvSpPr>
            <a:spLocks noGrp="1"/>
          </p:cNvSpPr>
          <p:nvPr>
            <p:ph type="title"/>
          </p:nvPr>
        </p:nvSpPr>
        <p:spPr>
          <a:xfrm>
            <a:off x="457200" y="287338"/>
            <a:ext cx="8220075" cy="1597025"/>
          </a:xfrm>
        </p:spPr>
        <p:txBody>
          <a:bodyPr/>
          <a:lstStyle/>
          <a:p>
            <a:pPr eaLnBrk="1" hangingPunct="1"/>
            <a:r>
              <a:rPr lang="en-GB" altLang="en-US" dirty="0" smtClean="0"/>
              <a:t>Sound </a:t>
            </a:r>
            <a:r>
              <a:rPr lang="en-GB" altLang="en-US" dirty="0"/>
              <a:t>Survey</a:t>
            </a:r>
          </a:p>
        </p:txBody>
      </p:sp>
      <p:sp>
        <p:nvSpPr>
          <p:cNvPr id="20483" name="Rectangle 1">
            <a:extLst>
              <a:ext uri="{FF2B5EF4-FFF2-40B4-BE49-F238E27FC236}">
                <a16:creationId xmlns:a16="http://schemas.microsoft.com/office/drawing/2014/main" xmlns="" id="{444045DF-DEB5-4ABC-B5A7-972CEF424D7C}"/>
              </a:ext>
            </a:extLst>
          </p:cNvPr>
          <p:cNvSpPr>
            <a:spLocks noChangeArrowheads="1"/>
          </p:cNvSpPr>
          <p:nvPr/>
        </p:nvSpPr>
        <p:spPr bwMode="auto">
          <a:xfrm>
            <a:off x="947738" y="1597025"/>
            <a:ext cx="7234237" cy="329320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1600" dirty="0" smtClean="0">
                <a:solidFill>
                  <a:schemeClr val="tx1"/>
                </a:solidFill>
                <a:latin typeface="Twinkl" pitchFamily="2" charset="0"/>
              </a:rPr>
              <a:t>Draw a </a:t>
            </a:r>
            <a:r>
              <a:rPr lang="en-GB" altLang="en-US" sz="1600" dirty="0">
                <a:solidFill>
                  <a:schemeClr val="tx1"/>
                </a:solidFill>
                <a:latin typeface="Twinkl" pitchFamily="2" charset="0"/>
              </a:rPr>
              <a:t>map of the </a:t>
            </a:r>
            <a:r>
              <a:rPr lang="en-GB" altLang="en-US" sz="1600" dirty="0" smtClean="0">
                <a:solidFill>
                  <a:schemeClr val="tx1"/>
                </a:solidFill>
                <a:latin typeface="Twinkl" pitchFamily="2" charset="0"/>
              </a:rPr>
              <a:t>school/your house </a:t>
            </a:r>
            <a:r>
              <a:rPr lang="en-GB" altLang="en-US" sz="1600" dirty="0">
                <a:solidFill>
                  <a:schemeClr val="tx1"/>
                </a:solidFill>
                <a:latin typeface="Twinkl" pitchFamily="2" charset="0"/>
              </a:rPr>
              <a:t>to decide which places you are going to visit</a:t>
            </a:r>
            <a:r>
              <a:rPr lang="en-GB" altLang="en-US" sz="1600" dirty="0" smtClean="0">
                <a:solidFill>
                  <a:schemeClr val="tx1"/>
                </a:solidFill>
                <a:latin typeface="Twinkl" pitchFamily="2" charset="0"/>
              </a:rPr>
              <a:t>.</a:t>
            </a:r>
          </a:p>
          <a:p>
            <a:pPr eaLnBrk="1" hangingPunct="1">
              <a:lnSpc>
                <a:spcPct val="100000"/>
              </a:lnSpc>
              <a:spcBef>
                <a:spcPct val="0"/>
              </a:spcBef>
              <a:buFontTx/>
              <a:buNone/>
            </a:pPr>
            <a:endParaRPr lang="en-GB" altLang="en-US" sz="1600" dirty="0">
              <a:solidFill>
                <a:schemeClr val="tx1"/>
              </a:solidFill>
              <a:latin typeface="Twinkl" pitchFamily="2" charset="0"/>
            </a:endParaRPr>
          </a:p>
          <a:p>
            <a:pPr eaLnBrk="1" hangingPunct="1">
              <a:lnSpc>
                <a:spcPct val="100000"/>
              </a:lnSpc>
              <a:spcBef>
                <a:spcPct val="0"/>
              </a:spcBef>
              <a:buFontTx/>
              <a:buNone/>
            </a:pPr>
            <a:r>
              <a:rPr lang="en-GB" altLang="en-US" sz="1600" dirty="0">
                <a:solidFill>
                  <a:schemeClr val="tx1"/>
                </a:solidFill>
                <a:latin typeface="Twinkl" pitchFamily="2" charset="0"/>
              </a:rPr>
              <a:t>Then visit each </a:t>
            </a:r>
            <a:r>
              <a:rPr lang="en-GB" altLang="en-US" sz="1600" dirty="0" smtClean="0">
                <a:solidFill>
                  <a:schemeClr val="tx1"/>
                </a:solidFill>
                <a:latin typeface="Twinkl" pitchFamily="2" charset="0"/>
              </a:rPr>
              <a:t>place.  Describe the noises you can hear and rate </a:t>
            </a:r>
            <a:r>
              <a:rPr lang="en-GB" altLang="en-US" sz="1600" dirty="0">
                <a:solidFill>
                  <a:schemeClr val="tx1"/>
                </a:solidFill>
                <a:latin typeface="Twinkl" pitchFamily="2" charset="0"/>
              </a:rPr>
              <a:t>the noise level </a:t>
            </a:r>
            <a:r>
              <a:rPr lang="en-GB" altLang="en-US" sz="1600" dirty="0" smtClean="0">
                <a:solidFill>
                  <a:schemeClr val="tx1"/>
                </a:solidFill>
                <a:latin typeface="Twinkl" pitchFamily="2" charset="0"/>
              </a:rPr>
              <a:t>(0 = silent to 5 = VERY noisy!)</a:t>
            </a:r>
          </a:p>
          <a:p>
            <a:pPr eaLnBrk="1" hangingPunct="1">
              <a:lnSpc>
                <a:spcPct val="100000"/>
              </a:lnSpc>
              <a:spcBef>
                <a:spcPct val="0"/>
              </a:spcBef>
              <a:buFontTx/>
              <a:buNone/>
            </a:pPr>
            <a:endParaRPr lang="en-GB" altLang="en-US" sz="1600" dirty="0" smtClean="0">
              <a:solidFill>
                <a:schemeClr val="tx1"/>
              </a:solidFill>
              <a:latin typeface="Twinkl" pitchFamily="2" charset="0"/>
            </a:endParaRPr>
          </a:p>
          <a:p>
            <a:pPr eaLnBrk="1" hangingPunct="1">
              <a:lnSpc>
                <a:spcPct val="100000"/>
              </a:lnSpc>
              <a:spcBef>
                <a:spcPct val="0"/>
              </a:spcBef>
              <a:buFontTx/>
              <a:buNone/>
            </a:pPr>
            <a:r>
              <a:rPr lang="en-GB" altLang="en-US" sz="1600" dirty="0" smtClean="0">
                <a:solidFill>
                  <a:schemeClr val="tx1"/>
                </a:solidFill>
                <a:latin typeface="Twinkl" pitchFamily="2" charset="0"/>
              </a:rPr>
              <a:t>Do this again at a different time of day </a:t>
            </a:r>
            <a:r>
              <a:rPr lang="en-GB" altLang="en-US" sz="1600" dirty="0" smtClean="0">
                <a:solidFill>
                  <a:schemeClr val="tx1"/>
                </a:solidFill>
                <a:latin typeface="Twinkl" pitchFamily="2" charset="0"/>
              </a:rPr>
              <a:t>.</a:t>
            </a:r>
            <a:endParaRPr lang="en-GB" altLang="en-US" sz="1600" dirty="0">
              <a:solidFill>
                <a:schemeClr val="tx1"/>
              </a:solidFill>
              <a:latin typeface="Twinkl" pitchFamily="2" charset="0"/>
            </a:endParaRPr>
          </a:p>
          <a:p>
            <a:pPr eaLnBrk="1" hangingPunct="1">
              <a:lnSpc>
                <a:spcPct val="100000"/>
              </a:lnSpc>
              <a:spcBef>
                <a:spcPct val="0"/>
              </a:spcBef>
              <a:buFontTx/>
              <a:buNone/>
            </a:pPr>
            <a:endParaRPr lang="en-GB" altLang="en-US" sz="1600" dirty="0" smtClean="0">
              <a:solidFill>
                <a:schemeClr val="tx1"/>
              </a:solidFill>
              <a:latin typeface="Twinkl" pitchFamily="2" charset="0"/>
            </a:endParaRPr>
          </a:p>
          <a:p>
            <a:pPr eaLnBrk="1" hangingPunct="1">
              <a:lnSpc>
                <a:spcPct val="100000"/>
              </a:lnSpc>
              <a:spcBef>
                <a:spcPct val="0"/>
              </a:spcBef>
              <a:buFontTx/>
              <a:buNone/>
            </a:pPr>
            <a:r>
              <a:rPr lang="en-GB" altLang="en-US" sz="1600" dirty="0" smtClean="0">
                <a:solidFill>
                  <a:schemeClr val="tx1"/>
                </a:solidFill>
                <a:latin typeface="Twinkl" pitchFamily="2" charset="0"/>
              </a:rPr>
              <a:t>Make a list of the places you visit, the time you visit, the sounds you hear and the noise level.</a:t>
            </a:r>
          </a:p>
          <a:p>
            <a:pPr eaLnBrk="1" hangingPunct="1">
              <a:lnSpc>
                <a:spcPct val="100000"/>
              </a:lnSpc>
              <a:spcBef>
                <a:spcPct val="0"/>
              </a:spcBef>
              <a:buFontTx/>
              <a:buNone/>
            </a:pPr>
            <a:endParaRPr lang="en-GB" altLang="en-US" sz="1600" dirty="0" smtClean="0">
              <a:solidFill>
                <a:schemeClr val="tx1"/>
              </a:solidFill>
              <a:latin typeface="Twinkl" pitchFamily="2" charset="0"/>
            </a:endParaRPr>
          </a:p>
          <a:p>
            <a:pPr eaLnBrk="1" hangingPunct="1">
              <a:lnSpc>
                <a:spcPct val="100000"/>
              </a:lnSpc>
              <a:spcBef>
                <a:spcPct val="0"/>
              </a:spcBef>
              <a:buFontTx/>
              <a:buNone/>
            </a:pPr>
            <a:r>
              <a:rPr lang="en-GB" altLang="en-US" sz="1600" dirty="0" smtClean="0">
                <a:solidFill>
                  <a:schemeClr val="tx1"/>
                </a:solidFill>
                <a:latin typeface="Twinkl" pitchFamily="2" charset="0"/>
              </a:rPr>
              <a:t>If you can, visit the same places at a different time of day and see how the noise compares.</a:t>
            </a:r>
            <a:endParaRPr lang="en-GB" altLang="en-US" sz="1600" dirty="0">
              <a:solidFill>
                <a:schemeClr val="tx1"/>
              </a:solidFill>
              <a:latin typeface="Twinkl" pitchFamily="2" charset="0"/>
            </a:endParaRPr>
          </a:p>
        </p:txBody>
      </p:sp>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1172</TotalTime>
  <Words>554</Words>
  <Application>Microsoft Office PowerPoint</Application>
  <PresentationFormat>On-screen Show (4:3)</PresentationFormat>
  <Paragraphs>54</Paragraphs>
  <Slides>8</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Twinkl</vt:lpstr>
      <vt:lpstr>Sassoon Infant Rg</vt:lpstr>
      <vt:lpstr>Londrina Solid</vt:lpstr>
      <vt:lpstr>Calibri</vt:lpstr>
      <vt:lpstr>Sassoon Infant Md</vt:lpstr>
      <vt:lpstr>Office Theme</vt:lpstr>
      <vt:lpstr>What is Sound?</vt:lpstr>
      <vt:lpstr>What is Sound?</vt:lpstr>
      <vt:lpstr>What is Sound?</vt:lpstr>
      <vt:lpstr>Vibrations</vt:lpstr>
      <vt:lpstr>Vibrations</vt:lpstr>
      <vt:lpstr>Vibrations</vt:lpstr>
      <vt:lpstr>Sound Survey</vt:lpstr>
      <vt:lpstr>Sound Survey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lopiccolor</cp:lastModifiedBy>
  <cp:revision>87</cp:revision>
  <dcterms:created xsi:type="dcterms:W3CDTF">2014-10-01T16:09:27Z</dcterms:created>
  <dcterms:modified xsi:type="dcterms:W3CDTF">2021-02-08T12:23:05Z</dcterms:modified>
</cp:coreProperties>
</file>