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0"/>
  </p:handoutMasterIdLst>
  <p:sldIdLst>
    <p:sldId id="264" r:id="rId2"/>
    <p:sldId id="267" r:id="rId3"/>
    <p:sldId id="268" r:id="rId4"/>
    <p:sldId id="269" r:id="rId5"/>
    <p:sldId id="270" r:id="rId6"/>
    <p:sldId id="271" r:id="rId7"/>
    <p:sldId id="274" r:id="rId8"/>
    <p:sldId id="275" r:id="rId9"/>
  </p:sldIdLst>
  <p:sldSz cx="9144000" cy="6858000" type="screen4x3"/>
  <p:notesSz cx="6858000" cy="9144000"/>
  <p:embeddedFontLst>
    <p:embeddedFont>
      <p:font typeface="Twinkl" charset="0"/>
      <p:regular r:id="rId11"/>
      <p:bold r:id="rId12"/>
    </p:embeddedFont>
    <p:embeddedFont>
      <p:font typeface="Sassoon Infant Rg" charset="0"/>
      <p:regular r:id="rId13"/>
      <p:bold r:id="rId14"/>
    </p:embeddedFont>
    <p:embeddedFont>
      <p:font typeface="Sassoon Infant Md" charset="0"/>
      <p:regular r:id="rId15"/>
    </p:embeddedFont>
    <p:embeddedFont>
      <p:font typeface="BPreplay" charset="0"/>
      <p:regular r:id="rId16"/>
      <p:bold r:id="rId17"/>
      <p:italic r:id="rId18"/>
      <p:boldItalic r:id="rId19"/>
    </p:embeddedFont>
    <p:embeddedFont>
      <p:font typeface="Calibri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95A5"/>
    <a:srgbClr val="FEFEFE"/>
    <a:srgbClr val="A0CFD5"/>
    <a:srgbClr val="A7E6DE"/>
    <a:srgbClr val="FEFBDA"/>
    <a:srgbClr val="FFFFE1"/>
    <a:srgbClr val="FDFDFD"/>
    <a:srgbClr val="AD8CC0"/>
    <a:srgbClr val="990167"/>
    <a:srgbClr val="2898A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6374" autoAdjust="0"/>
  </p:normalViewPr>
  <p:slideViewPr>
    <p:cSldViewPr snapToGrid="0" showGuides="1">
      <p:cViewPr varScale="1">
        <p:scale>
          <a:sx n="102" d="100"/>
          <a:sy n="102" d="100"/>
        </p:scale>
        <p:origin x="-1002" y="-102"/>
      </p:cViewPr>
      <p:guideLst>
        <p:guide orient="horz" pos="2160"/>
        <p:guide orient="horz" pos="3997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education/clips/zpbvr82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hyperlink" Target="http://www.bbc.co.uk/education/clips/zrdkjxs" TargetMode="Externa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5334930" y="3044810"/>
            <a:ext cx="3053420" cy="3048015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Sorting Materials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1643723"/>
            <a:ext cx="4495183" cy="444910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334930" y="1643723"/>
            <a:ext cx="3053420" cy="1306569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334930" y="1650777"/>
            <a:ext cx="3053420" cy="1299516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A material may be in one of three states: solid, liquid or gas.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5334930" y="3044320"/>
            <a:ext cx="3053420" cy="304850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Can you sort the materials into solids, liquids or gases?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Think carefully about each one.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C2A7949-1FFD-40C7-9A91-A1D1D0B89407}"/>
              </a:ext>
            </a:extLst>
          </p:cNvPr>
          <p:cNvSpPr txBox="1"/>
          <p:nvPr/>
        </p:nvSpPr>
        <p:spPr>
          <a:xfrm>
            <a:off x="936978" y="1873956"/>
            <a:ext cx="41994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Water</a:t>
            </a:r>
          </a:p>
          <a:p>
            <a:endParaRPr lang="en-GB" dirty="0"/>
          </a:p>
          <a:p>
            <a:r>
              <a:rPr lang="en-GB" dirty="0"/>
              <a:t>Sand</a:t>
            </a:r>
          </a:p>
          <a:p>
            <a:endParaRPr lang="en-GB" dirty="0"/>
          </a:p>
          <a:p>
            <a:r>
              <a:rPr lang="en-GB" dirty="0"/>
              <a:t>Oxygen</a:t>
            </a:r>
          </a:p>
          <a:p>
            <a:endParaRPr lang="en-GB" dirty="0"/>
          </a:p>
          <a:p>
            <a:r>
              <a:rPr lang="en-GB" dirty="0"/>
              <a:t>Steam from a boiling kettle</a:t>
            </a:r>
          </a:p>
          <a:p>
            <a:endParaRPr lang="en-GB" dirty="0"/>
          </a:p>
          <a:p>
            <a:r>
              <a:rPr lang="en-GB" dirty="0" err="1"/>
              <a:t>Icecubes</a:t>
            </a:r>
            <a:endParaRPr lang="en-GB" dirty="0"/>
          </a:p>
          <a:p>
            <a:endParaRPr lang="en-GB" dirty="0"/>
          </a:p>
          <a:p>
            <a:r>
              <a:rPr lang="en-GB" dirty="0"/>
              <a:t>Chocolate</a:t>
            </a:r>
          </a:p>
          <a:p>
            <a:endParaRPr lang="en-GB" dirty="0"/>
          </a:p>
          <a:p>
            <a:r>
              <a:rPr lang="en-GB" dirty="0"/>
              <a:t>Cheese</a:t>
            </a:r>
          </a:p>
          <a:p>
            <a:endParaRPr lang="en-GB" dirty="0"/>
          </a:p>
          <a:p>
            <a:r>
              <a:rPr lang="en-GB" dirty="0"/>
              <a:t>Rice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2862372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3724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Solids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solids!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8" y="1650775"/>
            <a:ext cx="5521581" cy="275646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solid state keep their shape unless a force is applied to them.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Solids can be cut, squashed or twisted. They will not change shape on their own.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Solid materials always take up the same amount of space. They do not spread out or flow. Solids do not have to be hard. They can be squashy or soft.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71244" y="4984628"/>
            <a:ext cx="899030" cy="9329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81947" y="4506373"/>
            <a:ext cx="1284474" cy="15336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65389" y="5119354"/>
            <a:ext cx="1776894" cy="8746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618" y="4520147"/>
            <a:ext cx="2174536" cy="15339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26970" y="4572004"/>
            <a:ext cx="1532317" cy="97614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927" y="4533401"/>
            <a:ext cx="1469202" cy="12955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55511" y="5304039"/>
            <a:ext cx="995619" cy="7260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7580432" y="3842352"/>
            <a:ext cx="1011834" cy="23766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95478" y="4703402"/>
            <a:ext cx="826898" cy="138547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19616" y="5333974"/>
            <a:ext cx="1695703" cy="8284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88219" y="5301236"/>
            <a:ext cx="1116151" cy="8921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86110" y="4520147"/>
            <a:ext cx="534751" cy="15305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9829" y="4174066"/>
            <a:ext cx="929969" cy="192805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64040" y="4778022"/>
            <a:ext cx="843157" cy="135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8850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2787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Liquids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liquids!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9" y="1479769"/>
            <a:ext cx="5521581" cy="308955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liquid state take the shape of the container they are in.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Although liquids can change shape, they do not change their volume. This means they still take up the same amount of space.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Liquids are pulled down to the bottom of a container by gravity.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Liquids can flow or be poured.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03170" y="3668884"/>
            <a:ext cx="713822" cy="242394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6460" y="4543237"/>
            <a:ext cx="2141662" cy="14999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6527" y="4701792"/>
            <a:ext cx="1708097" cy="12089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12624" y="4592957"/>
            <a:ext cx="1157110" cy="142664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21598" y="4480448"/>
            <a:ext cx="716429" cy="15321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63689" y="4981876"/>
            <a:ext cx="1750190" cy="10794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9672" y="5420860"/>
            <a:ext cx="843494" cy="60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697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2787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Gases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gases!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9" y="1642787"/>
            <a:ext cx="5521581" cy="275504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gas state can spread out to completely fill the container or room they are in.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have weight.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can be squashed.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do not keep their shape.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1713" y="4526486"/>
            <a:ext cx="2163336" cy="15284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0181" y="3000018"/>
            <a:ext cx="2082784" cy="28786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043"/>
          <a:stretch/>
        </p:blipFill>
        <p:spPr>
          <a:xfrm>
            <a:off x="738249" y="4148667"/>
            <a:ext cx="1662896" cy="19441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51289" y="4406306"/>
            <a:ext cx="2006690" cy="17695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64399" y="3802475"/>
            <a:ext cx="1657658" cy="2315248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>
          <a:xfrm rot="6524610">
            <a:off x="5429206" y="4679142"/>
            <a:ext cx="283221" cy="14028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6" name="Right Arrow 15"/>
          <p:cNvSpPr/>
          <p:nvPr/>
        </p:nvSpPr>
        <p:spPr>
          <a:xfrm rot="3582477">
            <a:off x="4627452" y="4861650"/>
            <a:ext cx="283221" cy="14028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6327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7632698" cy="1253225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49" y="1650776"/>
            <a:ext cx="7632699" cy="1246173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Can you match the properties with the correct state? </a:t>
            </a:r>
          </a:p>
        </p:txBody>
      </p:sp>
      <p:pic>
        <p:nvPicPr>
          <p:cNvPr id="21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3" name="Content Placeholder 7"/>
          <p:cNvSpPr txBox="1">
            <a:spLocks/>
          </p:cNvSpPr>
          <p:nvPr/>
        </p:nvSpPr>
        <p:spPr>
          <a:xfrm>
            <a:off x="1853076" y="2969888"/>
            <a:ext cx="1390391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solid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760414" y="3961050"/>
            <a:ext cx="2487818" cy="1029418"/>
            <a:chOff x="755649" y="3961050"/>
            <a:chExt cx="2487818" cy="1029418"/>
          </a:xfrm>
        </p:grpSpPr>
        <p:sp>
          <p:nvSpPr>
            <p:cNvPr id="14" name="Rectangle 13"/>
            <p:cNvSpPr/>
            <p:nvPr/>
          </p:nvSpPr>
          <p:spPr>
            <a:xfrm>
              <a:off x="755649" y="3965110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0" name="Content Placeholder 7"/>
            <p:cNvSpPr txBox="1">
              <a:spLocks/>
            </p:cNvSpPr>
            <p:nvPr/>
          </p:nvSpPr>
          <p:spPr>
            <a:xfrm>
              <a:off x="755649" y="3961050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Spreads out to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fill a space.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60414" y="5063407"/>
            <a:ext cx="2487818" cy="1029418"/>
            <a:chOff x="765180" y="5065437"/>
            <a:chExt cx="2487818" cy="1029418"/>
          </a:xfrm>
        </p:grpSpPr>
        <p:sp>
          <p:nvSpPr>
            <p:cNvPr id="29" name="Rectangle 28"/>
            <p:cNvSpPr/>
            <p:nvPr/>
          </p:nvSpPr>
          <p:spPr>
            <a:xfrm>
              <a:off x="765180" y="5067467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1" name="Content Placeholder 7"/>
            <p:cNvSpPr txBox="1">
              <a:spLocks/>
            </p:cNvSpPr>
            <p:nvPr/>
          </p:nvSpPr>
          <p:spPr>
            <a:xfrm>
              <a:off x="765180" y="5065437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Takes the shape of the container it is in.</a:t>
              </a:r>
            </a:p>
          </p:txBody>
        </p:sp>
      </p:grpSp>
      <p:sp>
        <p:nvSpPr>
          <p:cNvPr id="33" name="Rectangle 32"/>
          <p:cNvSpPr/>
          <p:nvPr/>
        </p:nvSpPr>
        <p:spPr>
          <a:xfrm>
            <a:off x="5891000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34" name="Content Placeholder 7"/>
          <p:cNvSpPr txBox="1">
            <a:spLocks/>
          </p:cNvSpPr>
          <p:nvPr/>
        </p:nvSpPr>
        <p:spPr>
          <a:xfrm>
            <a:off x="6924301" y="2952211"/>
            <a:ext cx="1464049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gas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5895764" y="3961050"/>
            <a:ext cx="2487818" cy="1029418"/>
            <a:chOff x="5890999" y="3951244"/>
            <a:chExt cx="2487818" cy="1029418"/>
          </a:xfrm>
        </p:grpSpPr>
        <p:sp>
          <p:nvSpPr>
            <p:cNvPr id="32" name="Rectangle 31"/>
            <p:cNvSpPr/>
            <p:nvPr/>
          </p:nvSpPr>
          <p:spPr>
            <a:xfrm>
              <a:off x="5890999" y="3955304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6" name="Content Placeholder 7"/>
            <p:cNvSpPr txBox="1">
              <a:spLocks/>
            </p:cNvSpPr>
            <p:nvPr/>
          </p:nvSpPr>
          <p:spPr>
            <a:xfrm>
              <a:off x="5890999" y="3951244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Can be cut,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squashed or torn.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5895764" y="5063407"/>
            <a:ext cx="2487818" cy="1029418"/>
            <a:chOff x="5900530" y="5055631"/>
            <a:chExt cx="2487818" cy="1029418"/>
          </a:xfrm>
        </p:grpSpPr>
        <p:sp>
          <p:nvSpPr>
            <p:cNvPr id="35" name="Rectangle 34"/>
            <p:cNvSpPr/>
            <p:nvPr/>
          </p:nvSpPr>
          <p:spPr>
            <a:xfrm>
              <a:off x="5900530" y="5057661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7" name="Content Placeholder 7"/>
            <p:cNvSpPr txBox="1">
              <a:spLocks/>
            </p:cNvSpPr>
            <p:nvPr/>
          </p:nvSpPr>
          <p:spPr>
            <a:xfrm>
              <a:off x="5900530" y="5055631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Does not have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any fixed shape.</a:t>
              </a:r>
            </a:p>
          </p:txBody>
        </p:sp>
      </p:grpSp>
      <p:sp>
        <p:nvSpPr>
          <p:cNvPr id="39" name="Rectangle 38"/>
          <p:cNvSpPr/>
          <p:nvPr/>
        </p:nvSpPr>
        <p:spPr>
          <a:xfrm>
            <a:off x="3328091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40" name="Content Placeholder 7"/>
          <p:cNvSpPr txBox="1">
            <a:spLocks/>
          </p:cNvSpPr>
          <p:nvPr/>
        </p:nvSpPr>
        <p:spPr>
          <a:xfrm>
            <a:off x="4361390" y="2962649"/>
            <a:ext cx="1464049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liquid</a:t>
            </a:r>
          </a:p>
        </p:txBody>
      </p:sp>
      <p:grpSp>
        <p:nvGrpSpPr>
          <p:cNvPr id="47" name="Group 46"/>
          <p:cNvGrpSpPr/>
          <p:nvPr/>
        </p:nvGrpSpPr>
        <p:grpSpPr>
          <a:xfrm>
            <a:off x="3332855" y="3961050"/>
            <a:ext cx="2487818" cy="1029418"/>
            <a:chOff x="3328090" y="3958842"/>
            <a:chExt cx="2487818" cy="1029418"/>
          </a:xfrm>
        </p:grpSpPr>
        <p:sp>
          <p:nvSpPr>
            <p:cNvPr id="38" name="Rectangle 37"/>
            <p:cNvSpPr/>
            <p:nvPr/>
          </p:nvSpPr>
          <p:spPr>
            <a:xfrm>
              <a:off x="3328090" y="3962902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42" name="Content Placeholder 7"/>
            <p:cNvSpPr txBox="1">
              <a:spLocks/>
            </p:cNvSpPr>
            <p:nvPr/>
          </p:nvSpPr>
          <p:spPr>
            <a:xfrm>
              <a:off x="3328090" y="3958842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sz="1500" dirty="0">
                  <a:latin typeface="Twinkl" pitchFamily="2" charset="0"/>
                </a:rPr>
                <a:t>Keeps its shape.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332855" y="5063407"/>
            <a:ext cx="2487818" cy="1029418"/>
            <a:chOff x="3337621" y="5063229"/>
            <a:chExt cx="2487818" cy="1029418"/>
          </a:xfrm>
        </p:grpSpPr>
        <p:sp>
          <p:nvSpPr>
            <p:cNvPr id="41" name="Rectangle 40"/>
            <p:cNvSpPr/>
            <p:nvPr/>
          </p:nvSpPr>
          <p:spPr>
            <a:xfrm>
              <a:off x="3337621" y="5065259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43" name="Content Placeholder 7"/>
            <p:cNvSpPr txBox="1">
              <a:spLocks/>
            </p:cNvSpPr>
            <p:nvPr/>
          </p:nvSpPr>
          <p:spPr>
            <a:xfrm>
              <a:off x="3337621" y="5063229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sz="1500" dirty="0">
                  <a:latin typeface="Twinkl" pitchFamily="2" charset="0"/>
                </a:rPr>
                <a:t>Can be poured.</a:t>
              </a:r>
            </a:p>
          </p:txBody>
        </p:sp>
      </p:grp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4223" b="63401"/>
          <a:stretch/>
        </p:blipFill>
        <p:spPr>
          <a:xfrm>
            <a:off x="6361646" y="3040761"/>
            <a:ext cx="758823" cy="84735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63311" y="3077385"/>
            <a:ext cx="882478" cy="70323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5583" y="3077385"/>
            <a:ext cx="1012859" cy="6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3901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L 0.56267 0.159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25" y="798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0.28142 -0.0004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3" y="-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00104 -0.160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80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-0.56163 0.001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90" y="6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-0.00104 -0.1611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805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-0.28038 0.161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28" y="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>
          <a:xfrm>
            <a:off x="4661012" y="1650776"/>
            <a:ext cx="3727338" cy="4442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3816350" cy="444910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97400" y="2958723"/>
            <a:ext cx="3790950" cy="3134102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6"/>
            <a:ext cx="3841750" cy="4442049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We can explain the differences between solids, liquids and gases by knowing what they are made of.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Scientists have found out that all materials are made of very tiny particles. These particles are so small that we cannot see them with our eyes, or even with a microscope!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 position and behaviour of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the particles is different in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solids, liquids and gases.</a:t>
            </a:r>
          </a:p>
        </p:txBody>
      </p:sp>
      <p:sp>
        <p:nvSpPr>
          <p:cNvPr id="4" name="Oval 3">
            <a:hlinkClick r:id="rId3"/>
          </p:cNvPr>
          <p:cNvSpPr/>
          <p:nvPr/>
        </p:nvSpPr>
        <p:spPr>
          <a:xfrm>
            <a:off x="4052205" y="4861407"/>
            <a:ext cx="1379313" cy="1379313"/>
          </a:xfrm>
          <a:prstGeom prst="ellipse">
            <a:avLst/>
          </a:prstGeom>
          <a:solidFill>
            <a:srgbClr val="7095A5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dirty="0">
                <a:latin typeface="Twinkl" pitchFamily="2" charset="0"/>
              </a:rPr>
              <a:t>Click here to find out more!</a:t>
            </a:r>
          </a:p>
        </p:txBody>
      </p:sp>
      <p:pic>
        <p:nvPicPr>
          <p:cNvPr id="53" name="Group Work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6087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641414" y="1639499"/>
            <a:ext cx="4746935" cy="445332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 and Properties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801817" cy="4449101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801817" cy="4442048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 smtClean="0">
                <a:latin typeface="Twinkl" pitchFamily="2" charset="0"/>
              </a:rPr>
              <a:t>Have a </a:t>
            </a:r>
            <a:r>
              <a:rPr lang="en-GB" dirty="0">
                <a:latin typeface="Twinkl" pitchFamily="2" charset="0"/>
              </a:rPr>
              <a:t>look at the information boxes on your Particles and Properties Activity Sheet.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Can you work out which diagram and explanation goes with each state?</a:t>
            </a:r>
          </a:p>
        </p:txBody>
      </p:sp>
      <p:pic>
        <p:nvPicPr>
          <p:cNvPr id="7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961304" y="1825308"/>
            <a:ext cx="4107155" cy="4081708"/>
            <a:chOff x="3949862" y="1842287"/>
            <a:chExt cx="4107155" cy="408170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21437787">
              <a:off x="3949862" y="1842287"/>
              <a:ext cx="2863808" cy="4050903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193209" y="1873092"/>
              <a:ext cx="2863808" cy="4050903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xmlns="" val="2257244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2569804"/>
            <a:ext cx="2817284" cy="352302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Spotting States of Matter</a:t>
            </a:r>
          </a:p>
        </p:txBody>
      </p:sp>
      <p:pic>
        <p:nvPicPr>
          <p:cNvPr id="23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55650" y="1643726"/>
            <a:ext cx="7632700" cy="8624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7" name="Content Placeholder 7"/>
          <p:cNvSpPr txBox="1">
            <a:spLocks/>
          </p:cNvSpPr>
          <p:nvPr/>
        </p:nvSpPr>
        <p:spPr>
          <a:xfrm>
            <a:off x="755650" y="2569804"/>
            <a:ext cx="2817284" cy="352302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See which materials you can spot, and which states of matter they are.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619650" y="1650775"/>
            <a:ext cx="6768700" cy="855357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600" dirty="0">
                <a:latin typeface="Twinkl" pitchFamily="2" charset="0"/>
              </a:rPr>
              <a:t>Watch this short film containing clips of different solids, liquids and gases.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84" r="2584"/>
          <a:stretch/>
        </p:blipFill>
        <p:spPr>
          <a:xfrm>
            <a:off x="3659716" y="2569804"/>
            <a:ext cx="4728633" cy="35230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7504" y="2808727"/>
            <a:ext cx="1709108" cy="2362200"/>
          </a:xfrm>
          <a:prstGeom prst="rect">
            <a:avLst/>
          </a:prstGeom>
        </p:spPr>
      </p:pic>
      <p:pic>
        <p:nvPicPr>
          <p:cNvPr id="5" name="Picture 4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650" y="1646521"/>
            <a:ext cx="86570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4212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1130</TotalTime>
  <Words>439</Words>
  <Application>Microsoft Office PowerPoint</Application>
  <PresentationFormat>On-screen Show (4:3)</PresentationFormat>
  <Paragraphs>61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Twinkl</vt:lpstr>
      <vt:lpstr>Sassoon Infant Rg</vt:lpstr>
      <vt:lpstr>Sassoon Infant Md</vt:lpstr>
      <vt:lpstr>BPreplay</vt:lpstr>
      <vt:lpstr>Calibri</vt:lpstr>
      <vt:lpstr>Office Theme</vt:lpstr>
      <vt:lpstr>Sorting Materials</vt:lpstr>
      <vt:lpstr>Properties of Materials: Solids</vt:lpstr>
      <vt:lpstr>Properties of Materials: Liquids</vt:lpstr>
      <vt:lpstr>Properties of Materials: Gases</vt:lpstr>
      <vt:lpstr>Properties of Materials</vt:lpstr>
      <vt:lpstr>Particles</vt:lpstr>
      <vt:lpstr>Particles and Properties</vt:lpstr>
      <vt:lpstr>Spotting States of Matter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lopiccolor</cp:lastModifiedBy>
  <cp:revision>95</cp:revision>
  <dcterms:created xsi:type="dcterms:W3CDTF">2014-10-01T16:09:27Z</dcterms:created>
  <dcterms:modified xsi:type="dcterms:W3CDTF">2021-01-07T13:03:44Z</dcterms:modified>
</cp:coreProperties>
</file>