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3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CB62F-F8D2-4AF8-BFED-67BF10D782FD}" type="datetimeFigureOut">
              <a:rPr lang="en-GB" smtClean="0"/>
              <a:pPr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31021-BEB8-4090-B290-E6E9D1A9E0B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2677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French Primary schools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2492896"/>
            <a:ext cx="84096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Traditionally many French primary schools closed on a Wednesday afternoon</a:t>
            </a:r>
          </a:p>
          <a:p>
            <a:r>
              <a:rPr lang="en-GB" dirty="0" smtClean="0">
                <a:latin typeface="Comic Sans MS" pitchFamily="66" charset="0"/>
              </a:rPr>
              <a:t> having classes on a Saturday morning instead. This is no longer the case in</a:t>
            </a:r>
          </a:p>
          <a:p>
            <a:r>
              <a:rPr lang="en-GB" dirty="0" smtClean="0">
                <a:latin typeface="Comic Sans MS" pitchFamily="66" charset="0"/>
              </a:rPr>
              <a:t> some primary schools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1412776"/>
            <a:ext cx="78101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school day can vary between regions but is generally 8.30 am until </a:t>
            </a:r>
          </a:p>
          <a:p>
            <a:r>
              <a:rPr lang="en-GB" dirty="0" smtClean="0">
                <a:latin typeface="Comic Sans MS" pitchFamily="66" charset="0"/>
              </a:rPr>
              <a:t>16.30 pm ,with two breaks and a long lunch hour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3789040"/>
            <a:ext cx="854112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Some primary schools now do a 4 day week with 6 hours on a Monday,</a:t>
            </a:r>
          </a:p>
          <a:p>
            <a:r>
              <a:rPr lang="en-GB" dirty="0" smtClean="0">
                <a:latin typeface="Comic Sans MS" pitchFamily="66" charset="0"/>
              </a:rPr>
              <a:t>Tuesday, Thursday and Friday.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school holidays are very long from the beginning of July to the beginning </a:t>
            </a:r>
          </a:p>
          <a:p>
            <a:r>
              <a:rPr lang="en-GB" dirty="0" smtClean="0">
                <a:latin typeface="Comic Sans MS" pitchFamily="66" charset="0"/>
              </a:rPr>
              <a:t>of  September.... But they do have a long school day!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8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764704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France there is a national timetable and the focus is on key subjects:</a:t>
            </a:r>
          </a:p>
          <a:p>
            <a:r>
              <a:rPr lang="en-GB" dirty="0" smtClean="0">
                <a:latin typeface="Comic Sans MS" pitchFamily="66" charset="0"/>
              </a:rPr>
              <a:t>Maths, French grammar, reading and writing and science. </a:t>
            </a:r>
          </a:p>
          <a:p>
            <a:r>
              <a:rPr lang="en-GB" dirty="0" smtClean="0">
                <a:latin typeface="Comic Sans MS" pitchFamily="66" charset="0"/>
              </a:rPr>
              <a:t>There is not much emphasis on arts and other subjects.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5301208"/>
            <a:ext cx="6633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There is homework every day in reading , writing and maths.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3429000"/>
            <a:ext cx="8481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Most days children will have a handwriting lesson, and all children are taught</a:t>
            </a:r>
          </a:p>
          <a:p>
            <a:r>
              <a:rPr lang="en-GB" dirty="0" smtClean="0">
                <a:latin typeface="Comic Sans MS" pitchFamily="66" charset="0"/>
              </a:rPr>
              <a:t> to write in the same style.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5949280"/>
            <a:ext cx="77396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Children are tested and evaluated regularly and those who fall behind </a:t>
            </a:r>
          </a:p>
          <a:p>
            <a:r>
              <a:rPr lang="en-GB" dirty="0" smtClean="0">
                <a:latin typeface="Comic Sans MS" pitchFamily="66" charset="0"/>
              </a:rPr>
              <a:t>may be required to repeat a year.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8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  <p:pic>
        <p:nvPicPr>
          <p:cNvPr id="5122" name="Picture 2" descr="http://www.lexpress.fr/medias/36/classe-ecole-primaire_4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276872"/>
            <a:ext cx="3096344" cy="18996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058" y="1484784"/>
            <a:ext cx="887294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Lunch may vary from school to school but is generally 1 ½ to 2 hours long.</a:t>
            </a:r>
          </a:p>
          <a:p>
            <a:r>
              <a:rPr lang="en-GB" dirty="0" smtClean="0">
                <a:latin typeface="Comic Sans MS" pitchFamily="66" charset="0"/>
              </a:rPr>
              <a:t>Children may either  go home for their lunch or stay at school and eat in the</a:t>
            </a:r>
          </a:p>
          <a:p>
            <a:r>
              <a:rPr lang="en-GB" smtClean="0">
                <a:latin typeface="Comic Sans MS" pitchFamily="66" charset="0"/>
              </a:rPr>
              <a:t> canteen.</a:t>
            </a:r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Children do not have  packed lunch but school meals are generally of a very good </a:t>
            </a:r>
          </a:p>
          <a:p>
            <a:r>
              <a:rPr lang="en-GB" dirty="0" smtClean="0">
                <a:latin typeface="Comic Sans MS" pitchFamily="66" charset="0"/>
              </a:rPr>
              <a:t>quality.</a:t>
            </a:r>
          </a:p>
          <a:p>
            <a:endParaRPr lang="en-GB" dirty="0"/>
          </a:p>
        </p:txBody>
      </p:sp>
      <p:pic>
        <p:nvPicPr>
          <p:cNvPr id="3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  <p:pic>
        <p:nvPicPr>
          <p:cNvPr id="4098" name="Picture 2" descr="http://www.saint-nazaire.maville.com/of-photos/2008/02/08/sn50_656808_1_px_501__w_ouestfrance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501008"/>
            <a:ext cx="4772025" cy="3171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70" y="692696"/>
            <a:ext cx="907973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State schools are free but parents must supply stationary and additional funds </a:t>
            </a:r>
          </a:p>
          <a:p>
            <a:r>
              <a:rPr lang="en-GB" dirty="0" smtClean="0">
                <a:latin typeface="Comic Sans MS" pitchFamily="66" charset="0"/>
              </a:rPr>
              <a:t>for school outings.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are required to have  a pencil case, rubber, pencil, pencil sharpener, scissors,</a:t>
            </a:r>
          </a:p>
          <a:p>
            <a:r>
              <a:rPr lang="en-GB" dirty="0" smtClean="0">
                <a:latin typeface="Comic Sans MS" pitchFamily="66" charset="0"/>
              </a:rPr>
              <a:t> glue stick, coloured pencils, ruler, folder, mini blackboard, text books, gym shoes, </a:t>
            </a:r>
          </a:p>
          <a:p>
            <a:r>
              <a:rPr lang="en-GB" dirty="0" smtClean="0">
                <a:latin typeface="Comic Sans MS" pitchFamily="66" charset="0"/>
              </a:rPr>
              <a:t>diary.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Homework is set daily in a diary. Any information between parents and school</a:t>
            </a:r>
          </a:p>
          <a:p>
            <a:r>
              <a:rPr lang="en-GB" dirty="0" smtClean="0">
                <a:latin typeface="Comic Sans MS" pitchFamily="66" charset="0"/>
              </a:rPr>
              <a:t> is also written in the diary. It is a very important link .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With all the equipment and regular homework many children use a small pull along</a:t>
            </a:r>
          </a:p>
          <a:p>
            <a:r>
              <a:rPr lang="en-GB" dirty="0" smtClean="0">
                <a:latin typeface="Comic Sans MS" pitchFamily="66" charset="0"/>
              </a:rPr>
              <a:t> case.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" name="Picture 2" descr="917557930_f8b75c72eb_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852936"/>
            <a:ext cx="3168352" cy="1728192"/>
          </a:xfrm>
          <a:prstGeom prst="rect">
            <a:avLst/>
          </a:prstGeom>
          <a:noFill/>
        </p:spPr>
      </p:pic>
      <p:pic>
        <p:nvPicPr>
          <p:cNvPr id="5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188640"/>
            <a:ext cx="912776" cy="86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  <p:pic>
        <p:nvPicPr>
          <p:cNvPr id="3" name="Picture 2" descr="Hard at Work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132856"/>
            <a:ext cx="5688632" cy="283030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43165" y="908720"/>
            <a:ext cx="890083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Children in French primary schools either sit at individual desks or in rows.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do not have as many wall displays.</a:t>
            </a:r>
          </a:p>
          <a:p>
            <a:r>
              <a:rPr lang="en-GB" dirty="0" smtClean="0">
                <a:latin typeface="Comic Sans MS" pitchFamily="66" charset="0"/>
              </a:rPr>
              <a:t>The expectations of the teachers is very high.</a:t>
            </a:r>
          </a:p>
          <a:p>
            <a:r>
              <a:rPr lang="en-GB" dirty="0" smtClean="0">
                <a:latin typeface="Comic Sans MS" pitchFamily="66" charset="0"/>
              </a:rPr>
              <a:t>Some critics of the system say it is unimaginative , strict and boring.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1124744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French school children do not wear a uniform unless it is a private school. 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3" name="Picture 2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  <p:pic>
        <p:nvPicPr>
          <p:cNvPr id="1026" name="Picture 2" descr="http://4.bp.blogspot.com/_MWZOADVe6ak/Sh222JAwKsI/AAAAAAAAAQg/S32so3iLYXI/s400/French+%C3%A9nfants+off+to+the+pa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988840"/>
            <a:ext cx="5184576" cy="36421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484784"/>
            <a:ext cx="77404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Can you think of any things that are similar and things that are different about French and English primary schools?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5" name="Picture 4" descr="http://www.romanroadprimary.org/france-french-flag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664" y="188640"/>
            <a:ext cx="912776" cy="86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11560" y="1052736"/>
          <a:ext cx="7532370" cy="4968552"/>
        </p:xfrm>
        <a:graphic>
          <a:graphicData uri="http://schemas.openxmlformats.org/drawingml/2006/table">
            <a:tbl>
              <a:tblPr/>
              <a:tblGrid>
                <a:gridCol w="3672408"/>
                <a:gridCol w="3859962"/>
              </a:tblGrid>
              <a:tr h="123787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sng" dirty="0" smtClean="0"/>
                        <a:t>French Primary Schools</a:t>
                      </a:r>
                      <a:endParaRPr lang="en-US" sz="2800" b="1" u="sng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sng" dirty="0" smtClean="0"/>
                        <a:t>English Primary Schools</a:t>
                      </a:r>
                      <a:endParaRPr lang="en-US" sz="2800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039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332656"/>
            <a:ext cx="889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 L.O- To learn about the similarities and differences  between schools in France and England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453</Words>
  <Application>Microsoft Office PowerPoint</Application>
  <PresentationFormat>On-screen Show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St. Aidan's Catholic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ruth.moreland</dc:creator>
  <cp:lastModifiedBy>herdc</cp:lastModifiedBy>
  <cp:revision>20</cp:revision>
  <dcterms:created xsi:type="dcterms:W3CDTF">2010-09-08T11:33:05Z</dcterms:created>
  <dcterms:modified xsi:type="dcterms:W3CDTF">2021-02-11T11:38:51Z</dcterms:modified>
</cp:coreProperties>
</file>